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258" r:id="rId4"/>
    <p:sldId id="262" r:id="rId5"/>
    <p:sldId id="260" r:id="rId6"/>
    <p:sldId id="263" r:id="rId7"/>
    <p:sldId id="261" r:id="rId8"/>
    <p:sldId id="259"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66" d="100"/>
          <a:sy n="66" d="100"/>
        </p:scale>
        <p:origin x="-1853" y="-379"/>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FEEA9F-7D91-461E-AC05-2459F2E2A42C}" type="datetimeFigureOut">
              <a:rPr lang="ru-RU" smtClean="0"/>
              <a:pPr/>
              <a:t>25.01.2025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C86CD79-DE88-4340-88FF-7CABA15F8331}"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CC86CD79-DE88-4340-88FF-7CABA15F8331}" type="slidenum">
              <a:rPr lang="ru-RU" smtClean="0"/>
              <a:pPr/>
              <a:t>6</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25.01.2025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25.01.2025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25.01.2025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25.01.2025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25.01.2025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25.01.2025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25.01.2025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25.01.2025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25.01.2025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25.01.2025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25.01.2025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25.01.2025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43108" y="357166"/>
            <a:ext cx="4580100" cy="584775"/>
          </a:xfrm>
          <a:prstGeom prst="rect">
            <a:avLst/>
          </a:prstGeom>
          <a:noFill/>
        </p:spPr>
        <p:txBody>
          <a:bodyPr wrap="none" rtlCol="0">
            <a:spAutoFit/>
          </a:bodyPr>
          <a:lstStyle/>
          <a:p>
            <a:r>
              <a:rPr lang="ru-RU" sz="3200" b="1" dirty="0" smtClean="0"/>
              <a:t>Цифровая схемотехника</a:t>
            </a:r>
            <a:endParaRPr lang="ru-RU" sz="3200" b="1" dirty="0"/>
          </a:p>
        </p:txBody>
      </p:sp>
      <p:pic>
        <p:nvPicPr>
          <p:cNvPr id="1026" name="Picture 2" descr="https://www.ntc-raduga.ru/images/scheme.png"/>
          <p:cNvPicPr>
            <a:picLocks noChangeAspect="1" noChangeArrowheads="1"/>
          </p:cNvPicPr>
          <p:nvPr/>
        </p:nvPicPr>
        <p:blipFill>
          <a:blip r:embed="rId2"/>
          <a:srcRect/>
          <a:stretch>
            <a:fillRect/>
          </a:stretch>
        </p:blipFill>
        <p:spPr bwMode="auto">
          <a:xfrm>
            <a:off x="2000232" y="2143116"/>
            <a:ext cx="5581650" cy="4010026"/>
          </a:xfrm>
          <a:prstGeom prst="rect">
            <a:avLst/>
          </a:prstGeom>
          <a:noFill/>
        </p:spPr>
      </p:pic>
      <p:sp>
        <p:nvSpPr>
          <p:cNvPr id="6" name="TextBox 5"/>
          <p:cNvSpPr txBox="1"/>
          <p:nvPr/>
        </p:nvSpPr>
        <p:spPr>
          <a:xfrm>
            <a:off x="2428860" y="1142984"/>
            <a:ext cx="4208973" cy="369332"/>
          </a:xfrm>
          <a:prstGeom prst="rect">
            <a:avLst/>
          </a:prstGeom>
          <a:noFill/>
        </p:spPr>
        <p:txBody>
          <a:bodyPr wrap="none" rtlCol="0">
            <a:spAutoFit/>
          </a:bodyPr>
          <a:lstStyle/>
          <a:p>
            <a:r>
              <a:rPr lang="ru-RU" dirty="0" smtClean="0"/>
              <a:t>Лекция 1. Базовые логические элементы</a:t>
            </a:r>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85918" y="273586"/>
            <a:ext cx="5686493" cy="369332"/>
          </a:xfrm>
          <a:prstGeom prst="rect">
            <a:avLst/>
          </a:prstGeom>
          <a:noFill/>
        </p:spPr>
        <p:txBody>
          <a:bodyPr wrap="none" rtlCol="0">
            <a:spAutoFit/>
          </a:bodyPr>
          <a:lstStyle/>
          <a:p>
            <a:r>
              <a:rPr lang="ru-RU" b="1" dirty="0" smtClean="0"/>
              <a:t>ВСЕ </a:t>
            </a:r>
            <a:r>
              <a:rPr lang="ru-RU" dirty="0" smtClean="0"/>
              <a:t>цифровые схемы состоят из </a:t>
            </a:r>
            <a:r>
              <a:rPr lang="ru-RU" b="1" dirty="0" smtClean="0"/>
              <a:t>3-х</a:t>
            </a:r>
            <a:r>
              <a:rPr lang="ru-RU" dirty="0" smtClean="0"/>
              <a:t> базовых элементов:</a:t>
            </a:r>
            <a:endParaRPr lang="ru-RU" dirty="0"/>
          </a:p>
        </p:txBody>
      </p:sp>
      <p:pic>
        <p:nvPicPr>
          <p:cNvPr id="14338" name="Picture 2"/>
          <p:cNvPicPr>
            <a:picLocks noChangeAspect="1" noChangeArrowheads="1"/>
          </p:cNvPicPr>
          <p:nvPr/>
        </p:nvPicPr>
        <p:blipFill>
          <a:blip r:embed="rId2"/>
          <a:srcRect l="5882" t="22679" b="18852"/>
          <a:stretch>
            <a:fillRect/>
          </a:stretch>
        </p:blipFill>
        <p:spPr bwMode="auto">
          <a:xfrm>
            <a:off x="1142976" y="1357298"/>
            <a:ext cx="1500198" cy="1031386"/>
          </a:xfrm>
          <a:prstGeom prst="rect">
            <a:avLst/>
          </a:prstGeom>
          <a:noFill/>
          <a:ln w="9525">
            <a:noFill/>
            <a:miter lim="800000"/>
            <a:headEnd/>
            <a:tailEnd/>
          </a:ln>
          <a:effectLst/>
        </p:spPr>
      </p:pic>
      <p:sp>
        <p:nvSpPr>
          <p:cNvPr id="6" name="TextBox 5"/>
          <p:cNvSpPr txBox="1"/>
          <p:nvPr/>
        </p:nvSpPr>
        <p:spPr>
          <a:xfrm>
            <a:off x="1500166" y="1000108"/>
            <a:ext cx="569387" cy="369332"/>
          </a:xfrm>
          <a:prstGeom prst="rect">
            <a:avLst/>
          </a:prstGeom>
          <a:noFill/>
        </p:spPr>
        <p:txBody>
          <a:bodyPr wrap="none" rtlCol="0">
            <a:spAutoFit/>
          </a:bodyPr>
          <a:lstStyle/>
          <a:p>
            <a:r>
              <a:rPr lang="ru-RU" dirty="0" smtClean="0"/>
              <a:t>«И»</a:t>
            </a:r>
            <a:endParaRPr lang="ru-RU" dirty="0"/>
          </a:p>
        </p:txBody>
      </p:sp>
      <p:sp>
        <p:nvSpPr>
          <p:cNvPr id="7" name="TextBox 6"/>
          <p:cNvSpPr txBox="1"/>
          <p:nvPr/>
        </p:nvSpPr>
        <p:spPr>
          <a:xfrm>
            <a:off x="4357686" y="1000108"/>
            <a:ext cx="857927" cy="369332"/>
          </a:xfrm>
          <a:prstGeom prst="rect">
            <a:avLst/>
          </a:prstGeom>
          <a:noFill/>
        </p:spPr>
        <p:txBody>
          <a:bodyPr wrap="none" rtlCol="0">
            <a:spAutoFit/>
          </a:bodyPr>
          <a:lstStyle/>
          <a:p>
            <a:r>
              <a:rPr lang="ru-RU" dirty="0" smtClean="0"/>
              <a:t>«ИЛИ»</a:t>
            </a:r>
            <a:endParaRPr lang="ru-RU" dirty="0"/>
          </a:p>
        </p:txBody>
      </p:sp>
      <p:sp>
        <p:nvSpPr>
          <p:cNvPr id="8" name="TextBox 7"/>
          <p:cNvSpPr txBox="1"/>
          <p:nvPr/>
        </p:nvSpPr>
        <p:spPr>
          <a:xfrm>
            <a:off x="6572264" y="785794"/>
            <a:ext cx="1252907" cy="646331"/>
          </a:xfrm>
          <a:prstGeom prst="rect">
            <a:avLst/>
          </a:prstGeom>
          <a:noFill/>
        </p:spPr>
        <p:txBody>
          <a:bodyPr wrap="none" rtlCol="0">
            <a:spAutoFit/>
          </a:bodyPr>
          <a:lstStyle/>
          <a:p>
            <a:pPr algn="ctr"/>
            <a:r>
              <a:rPr lang="ru-RU" dirty="0" smtClean="0"/>
              <a:t>«НЕ»</a:t>
            </a:r>
          </a:p>
          <a:p>
            <a:r>
              <a:rPr lang="ru-RU" dirty="0" smtClean="0"/>
              <a:t>(инвертор)</a:t>
            </a:r>
            <a:endParaRPr lang="ru-RU" dirty="0"/>
          </a:p>
        </p:txBody>
      </p:sp>
      <p:pic>
        <p:nvPicPr>
          <p:cNvPr id="14339" name="Picture 3"/>
          <p:cNvPicPr>
            <a:picLocks noChangeAspect="1" noChangeArrowheads="1"/>
          </p:cNvPicPr>
          <p:nvPr/>
        </p:nvPicPr>
        <p:blipFill>
          <a:blip r:embed="rId3"/>
          <a:srcRect t="12500"/>
          <a:stretch>
            <a:fillRect/>
          </a:stretch>
        </p:blipFill>
        <p:spPr bwMode="auto">
          <a:xfrm>
            <a:off x="4286248" y="1285860"/>
            <a:ext cx="1285884" cy="1107568"/>
          </a:xfrm>
          <a:prstGeom prst="rect">
            <a:avLst/>
          </a:prstGeom>
          <a:noFill/>
          <a:ln w="9525">
            <a:noFill/>
            <a:miter lim="800000"/>
            <a:headEnd/>
            <a:tailEnd/>
          </a:ln>
          <a:effectLst/>
        </p:spPr>
      </p:pic>
      <p:pic>
        <p:nvPicPr>
          <p:cNvPr id="14340" name="Picture 4"/>
          <p:cNvPicPr>
            <a:picLocks noChangeAspect="1" noChangeArrowheads="1"/>
          </p:cNvPicPr>
          <p:nvPr/>
        </p:nvPicPr>
        <p:blipFill>
          <a:blip r:embed="rId4"/>
          <a:srcRect t="20801"/>
          <a:stretch>
            <a:fillRect/>
          </a:stretch>
        </p:blipFill>
        <p:spPr bwMode="auto">
          <a:xfrm>
            <a:off x="6715140" y="1428736"/>
            <a:ext cx="1343140" cy="958879"/>
          </a:xfrm>
          <a:prstGeom prst="rect">
            <a:avLst/>
          </a:prstGeom>
          <a:noFill/>
          <a:ln w="9525">
            <a:noFill/>
            <a:miter lim="800000"/>
            <a:headEnd/>
            <a:tailEnd/>
          </a:ln>
          <a:effectLst/>
        </p:spPr>
      </p:pic>
      <p:cxnSp>
        <p:nvCxnSpPr>
          <p:cNvPr id="12" name="Прямая со стрелкой 11"/>
          <p:cNvCxnSpPr/>
          <p:nvPr/>
        </p:nvCxnSpPr>
        <p:spPr>
          <a:xfrm rot="10800000" flipV="1">
            <a:off x="2214546" y="642918"/>
            <a:ext cx="1428760" cy="5715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p:cNvCxnSpPr/>
          <p:nvPr/>
        </p:nvCxnSpPr>
        <p:spPr>
          <a:xfrm rot="5400000">
            <a:off x="4572000" y="785794"/>
            <a:ext cx="28575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Прямая со стрелкой 15"/>
          <p:cNvCxnSpPr>
            <a:endCxn id="8" idx="0"/>
          </p:cNvCxnSpPr>
          <p:nvPr/>
        </p:nvCxnSpPr>
        <p:spPr>
          <a:xfrm>
            <a:off x="5857884" y="642918"/>
            <a:ext cx="1340834" cy="14287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28596" y="2857496"/>
            <a:ext cx="8215370" cy="2585323"/>
          </a:xfrm>
          <a:prstGeom prst="rect">
            <a:avLst/>
          </a:prstGeom>
          <a:noFill/>
        </p:spPr>
        <p:txBody>
          <a:bodyPr wrap="square" rtlCol="0">
            <a:spAutoFit/>
          </a:bodyPr>
          <a:lstStyle/>
          <a:p>
            <a:pPr algn="just"/>
            <a:r>
              <a:rPr lang="kk-KZ" b="1" dirty="0" smtClean="0"/>
              <a:t>Цифровая схема </a:t>
            </a:r>
            <a:r>
              <a:rPr lang="kk-KZ" dirty="0" smtClean="0"/>
              <a:t>– это такая схема</a:t>
            </a:r>
            <a:r>
              <a:rPr lang="ru-RU" dirty="0" smtClean="0"/>
              <a:t>, </a:t>
            </a:r>
            <a:r>
              <a:rPr lang="kk-KZ" dirty="0" smtClean="0"/>
              <a:t>в которой сигнал может принимать только несколько дискретных состояний, которые обычно кодируют логические или цифровые значения.</a:t>
            </a:r>
          </a:p>
          <a:p>
            <a:pPr algn="just"/>
            <a:endParaRPr lang="kk-KZ" dirty="0" smtClean="0"/>
          </a:p>
          <a:p>
            <a:pPr algn="just"/>
            <a:r>
              <a:rPr lang="kk-KZ" dirty="0" smtClean="0"/>
              <a:t>В большинстве случаев используется бинарная логика, когда определенному уровню напряжения соответствует логическая “1”, другому – “0”. Поэтому все эти логические элементы (“И”, “ИЛИ”, “НЕ”) работают в двоичной логике. </a:t>
            </a:r>
          </a:p>
          <a:p>
            <a:pPr algn="just"/>
            <a:r>
              <a:rPr lang="kk-KZ" dirty="0" smtClean="0"/>
              <a:t>Т.е. </a:t>
            </a:r>
            <a:r>
              <a:rPr lang="kk-KZ" b="1" dirty="0" smtClean="0"/>
              <a:t>На вход </a:t>
            </a:r>
            <a:r>
              <a:rPr lang="kk-KZ" dirty="0" smtClean="0"/>
              <a:t>мы можем подать либо</a:t>
            </a:r>
            <a:r>
              <a:rPr lang="kk-KZ" b="1" dirty="0" smtClean="0"/>
              <a:t> “0”, </a:t>
            </a:r>
            <a:r>
              <a:rPr lang="kk-KZ" dirty="0" smtClean="0"/>
              <a:t>либо</a:t>
            </a:r>
            <a:r>
              <a:rPr lang="kk-KZ" b="1" dirty="0" smtClean="0"/>
              <a:t> “1” </a:t>
            </a:r>
            <a:r>
              <a:rPr lang="kk-KZ" dirty="0" smtClean="0"/>
              <a:t>и на выходе получить либо “0”, либо “1”.</a:t>
            </a:r>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57422" y="142852"/>
            <a:ext cx="3626314" cy="369332"/>
          </a:xfrm>
          <a:prstGeom prst="rect">
            <a:avLst/>
          </a:prstGeom>
          <a:noFill/>
        </p:spPr>
        <p:txBody>
          <a:bodyPr wrap="none" rtlCol="0">
            <a:spAutoFit/>
          </a:bodyPr>
          <a:lstStyle/>
          <a:p>
            <a:r>
              <a:rPr lang="ru-RU" b="1" dirty="0" smtClean="0">
                <a:solidFill>
                  <a:srgbClr val="FF0000"/>
                </a:solidFill>
              </a:rPr>
              <a:t>Рассмотрим логику элемента «И»</a:t>
            </a:r>
            <a:r>
              <a:rPr lang="ru-RU" dirty="0" smtClean="0">
                <a:solidFill>
                  <a:srgbClr val="FF0000"/>
                </a:solidFill>
              </a:rPr>
              <a:t>:</a:t>
            </a:r>
            <a:endParaRPr lang="ru-RU" dirty="0">
              <a:solidFill>
                <a:srgbClr val="FF0000"/>
              </a:solidFill>
            </a:endParaRPr>
          </a:p>
        </p:txBody>
      </p:sp>
      <p:sp>
        <p:nvSpPr>
          <p:cNvPr id="5" name="TextBox 4"/>
          <p:cNvSpPr txBox="1"/>
          <p:nvPr/>
        </p:nvSpPr>
        <p:spPr>
          <a:xfrm>
            <a:off x="428596" y="500042"/>
            <a:ext cx="8501122" cy="1661993"/>
          </a:xfrm>
          <a:prstGeom prst="rect">
            <a:avLst/>
          </a:prstGeom>
          <a:noFill/>
        </p:spPr>
        <p:txBody>
          <a:bodyPr wrap="square" rtlCol="0">
            <a:spAutoFit/>
          </a:bodyPr>
          <a:lstStyle/>
          <a:p>
            <a:pPr algn="just"/>
            <a:r>
              <a:rPr lang="ru-RU" dirty="0" smtClean="0"/>
              <a:t>Т.к. у нас имеется </a:t>
            </a:r>
            <a:r>
              <a:rPr lang="ru-RU" b="1" dirty="0" smtClean="0"/>
              <a:t>2-а входа</a:t>
            </a:r>
            <a:r>
              <a:rPr lang="ru-RU" dirty="0" smtClean="0"/>
              <a:t>, обозначим их </a:t>
            </a:r>
            <a:r>
              <a:rPr lang="ru-RU" b="1" dirty="0" smtClean="0"/>
              <a:t>Х</a:t>
            </a:r>
            <a:r>
              <a:rPr lang="ru-RU" sz="1600" b="1" dirty="0" smtClean="0"/>
              <a:t>1</a:t>
            </a:r>
            <a:r>
              <a:rPr lang="ru-RU" dirty="0" smtClean="0"/>
              <a:t> и </a:t>
            </a:r>
            <a:r>
              <a:rPr lang="ru-RU" b="1" dirty="0" smtClean="0"/>
              <a:t>Х</a:t>
            </a:r>
            <a:r>
              <a:rPr lang="ru-RU" sz="1600" b="1" dirty="0" smtClean="0"/>
              <a:t>2 </a:t>
            </a:r>
            <a:r>
              <a:rPr lang="ru-RU" dirty="0" smtClean="0"/>
              <a:t>и </a:t>
            </a:r>
          </a:p>
          <a:p>
            <a:pPr algn="just"/>
            <a:r>
              <a:rPr lang="ru-RU" b="1" dirty="0" smtClean="0"/>
              <a:t>                                 1-н выход</a:t>
            </a:r>
            <a:r>
              <a:rPr lang="ru-RU" dirty="0" smtClean="0"/>
              <a:t> – обозначим его </a:t>
            </a:r>
            <a:r>
              <a:rPr lang="ru-RU" b="1" dirty="0" smtClean="0"/>
              <a:t>У</a:t>
            </a:r>
          </a:p>
          <a:p>
            <a:pPr algn="just"/>
            <a:r>
              <a:rPr lang="ru-RU" dirty="0" smtClean="0"/>
              <a:t>И построим к нему таблицу </a:t>
            </a:r>
            <a:r>
              <a:rPr lang="ru-RU" dirty="0" err="1" smtClean="0"/>
              <a:t>инстинности</a:t>
            </a:r>
            <a:endParaRPr lang="ru-RU" dirty="0" smtClean="0"/>
          </a:p>
          <a:p>
            <a:pPr algn="just"/>
            <a:endParaRPr lang="ru-RU" sz="1600" i="1" dirty="0" smtClean="0"/>
          </a:p>
          <a:p>
            <a:pPr algn="just"/>
            <a:r>
              <a:rPr lang="ru-RU" sz="1600" i="1" dirty="0" smtClean="0"/>
              <a:t>Таблица истинности – это такая таблица, в которой перебираются все комбинации, которые мы подаем на вход и снимаем с выхода</a:t>
            </a:r>
            <a:endParaRPr lang="ru-RU" sz="1600" i="1" dirty="0"/>
          </a:p>
        </p:txBody>
      </p:sp>
      <p:pic>
        <p:nvPicPr>
          <p:cNvPr id="15362" name="Picture 2"/>
          <p:cNvPicPr>
            <a:picLocks noChangeAspect="1" noChangeArrowheads="1"/>
          </p:cNvPicPr>
          <p:nvPr/>
        </p:nvPicPr>
        <p:blipFill>
          <a:blip r:embed="rId2"/>
          <a:srcRect/>
          <a:stretch>
            <a:fillRect/>
          </a:stretch>
        </p:blipFill>
        <p:spPr bwMode="auto">
          <a:xfrm>
            <a:off x="571472" y="2214554"/>
            <a:ext cx="1285884" cy="755014"/>
          </a:xfrm>
          <a:prstGeom prst="rect">
            <a:avLst/>
          </a:prstGeom>
          <a:noFill/>
          <a:ln w="9525">
            <a:noFill/>
            <a:miter lim="800000"/>
            <a:headEnd/>
            <a:tailEnd/>
          </a:ln>
          <a:effectLst/>
        </p:spPr>
      </p:pic>
      <p:pic>
        <p:nvPicPr>
          <p:cNvPr id="15363" name="Picture 3"/>
          <p:cNvPicPr>
            <a:picLocks noChangeAspect="1" noChangeArrowheads="1"/>
          </p:cNvPicPr>
          <p:nvPr/>
        </p:nvPicPr>
        <p:blipFill>
          <a:blip r:embed="rId3"/>
          <a:srcRect t="4839"/>
          <a:stretch>
            <a:fillRect/>
          </a:stretch>
        </p:blipFill>
        <p:spPr bwMode="auto">
          <a:xfrm>
            <a:off x="1928794" y="2285992"/>
            <a:ext cx="1410356" cy="1857388"/>
          </a:xfrm>
          <a:prstGeom prst="rect">
            <a:avLst/>
          </a:prstGeom>
          <a:noFill/>
          <a:ln w="9525">
            <a:noFill/>
            <a:miter lim="800000"/>
            <a:headEnd/>
            <a:tailEnd/>
          </a:ln>
          <a:effectLst/>
        </p:spPr>
      </p:pic>
      <p:sp>
        <p:nvSpPr>
          <p:cNvPr id="8" name="TextBox 7"/>
          <p:cNvSpPr txBox="1"/>
          <p:nvPr/>
        </p:nvSpPr>
        <p:spPr>
          <a:xfrm>
            <a:off x="3857620" y="2285992"/>
            <a:ext cx="3053272" cy="369332"/>
          </a:xfrm>
          <a:prstGeom prst="rect">
            <a:avLst/>
          </a:prstGeom>
          <a:noFill/>
        </p:spPr>
        <p:txBody>
          <a:bodyPr wrap="none" rtlCol="0">
            <a:spAutoFit/>
          </a:bodyPr>
          <a:lstStyle/>
          <a:p>
            <a:r>
              <a:rPr lang="ru-RU" dirty="0" smtClean="0"/>
              <a:t>Операция </a:t>
            </a:r>
            <a:r>
              <a:rPr lang="ru-RU" b="1" dirty="0" smtClean="0"/>
              <a:t>«И» </a:t>
            </a:r>
            <a:r>
              <a:rPr lang="ru-RU" dirty="0" smtClean="0"/>
              <a:t>- </a:t>
            </a:r>
            <a:r>
              <a:rPr lang="ru-RU" b="1" dirty="0" smtClean="0"/>
              <a:t>конъюнкция</a:t>
            </a:r>
            <a:endParaRPr lang="ru-RU" b="1" dirty="0"/>
          </a:p>
        </p:txBody>
      </p:sp>
      <p:sp>
        <p:nvSpPr>
          <p:cNvPr id="9" name="TextBox 8"/>
          <p:cNvSpPr txBox="1"/>
          <p:nvPr/>
        </p:nvSpPr>
        <p:spPr>
          <a:xfrm>
            <a:off x="3786182" y="2857496"/>
            <a:ext cx="4033476" cy="646331"/>
          </a:xfrm>
          <a:prstGeom prst="rect">
            <a:avLst/>
          </a:prstGeom>
          <a:noFill/>
        </p:spPr>
        <p:txBody>
          <a:bodyPr wrap="none" rtlCol="0">
            <a:spAutoFit/>
          </a:bodyPr>
          <a:lstStyle/>
          <a:p>
            <a:r>
              <a:rPr lang="ru-RU" dirty="0" smtClean="0"/>
              <a:t>Алгебраическое выражение: </a:t>
            </a:r>
            <a:r>
              <a:rPr lang="en-GB" b="1" dirty="0" smtClean="0"/>
              <a:t>Y=X</a:t>
            </a:r>
            <a:r>
              <a:rPr lang="en-GB" sz="1600" b="1" dirty="0" smtClean="0"/>
              <a:t>1· </a:t>
            </a:r>
            <a:r>
              <a:rPr lang="en-GB" b="1" dirty="0" smtClean="0"/>
              <a:t>X</a:t>
            </a:r>
            <a:r>
              <a:rPr lang="en-GB" sz="1600" b="1" dirty="0" smtClean="0"/>
              <a:t>2</a:t>
            </a:r>
            <a:endParaRPr lang="ru-RU" sz="1600" b="1" dirty="0" smtClean="0"/>
          </a:p>
          <a:p>
            <a:r>
              <a:rPr lang="ru-RU" b="1" dirty="0" smtClean="0"/>
              <a:t>                                                       </a:t>
            </a:r>
            <a:r>
              <a:rPr lang="en-US" b="1" dirty="0" smtClean="0"/>
              <a:t>Y=X</a:t>
            </a:r>
            <a:r>
              <a:rPr lang="en-US" sz="1600" b="1" dirty="0" smtClean="0"/>
              <a:t>1^ </a:t>
            </a:r>
            <a:r>
              <a:rPr lang="en-US" b="1" dirty="0" smtClean="0"/>
              <a:t>X</a:t>
            </a:r>
            <a:r>
              <a:rPr lang="en-US" sz="1600" b="1" dirty="0" smtClean="0"/>
              <a:t>2</a:t>
            </a:r>
            <a:endParaRPr lang="ru-RU" sz="1600" b="1" dirty="0"/>
          </a:p>
        </p:txBody>
      </p:sp>
      <p:sp>
        <p:nvSpPr>
          <p:cNvPr id="11" name="TextBox 10"/>
          <p:cNvSpPr txBox="1"/>
          <p:nvPr/>
        </p:nvSpPr>
        <p:spPr>
          <a:xfrm>
            <a:off x="428596" y="4286256"/>
            <a:ext cx="5452518" cy="369332"/>
          </a:xfrm>
          <a:prstGeom prst="rect">
            <a:avLst/>
          </a:prstGeom>
          <a:noFill/>
        </p:spPr>
        <p:txBody>
          <a:bodyPr wrap="none" rtlCol="0">
            <a:spAutoFit/>
          </a:bodyPr>
          <a:lstStyle/>
          <a:p>
            <a:r>
              <a:rPr lang="kk-KZ" dirty="0" smtClean="0"/>
              <a:t>Т</a:t>
            </a:r>
            <a:r>
              <a:rPr lang="ru-RU" dirty="0" smtClean="0"/>
              <a:t>.е операция </a:t>
            </a:r>
            <a:r>
              <a:rPr lang="ru-RU" b="1" dirty="0" smtClean="0"/>
              <a:t>«И» </a:t>
            </a:r>
            <a:r>
              <a:rPr lang="ru-RU" dirty="0" smtClean="0"/>
              <a:t>это некий эквивалент </a:t>
            </a:r>
            <a:r>
              <a:rPr lang="ru-RU" b="1" dirty="0" smtClean="0"/>
              <a:t>УМНОЖЕНИЯ</a:t>
            </a:r>
            <a:endParaRPr lang="ru-RU" b="1" dirty="0"/>
          </a:p>
        </p:txBody>
      </p:sp>
      <p:sp>
        <p:nvSpPr>
          <p:cNvPr id="12" name="TextBox 11"/>
          <p:cNvSpPr txBox="1"/>
          <p:nvPr/>
        </p:nvSpPr>
        <p:spPr>
          <a:xfrm>
            <a:off x="428596" y="4786322"/>
            <a:ext cx="7715304" cy="646331"/>
          </a:xfrm>
          <a:prstGeom prst="rect">
            <a:avLst/>
          </a:prstGeom>
          <a:noFill/>
        </p:spPr>
        <p:txBody>
          <a:bodyPr wrap="square" rtlCol="0">
            <a:spAutoFit/>
          </a:bodyPr>
          <a:lstStyle/>
          <a:p>
            <a:r>
              <a:rPr lang="ru-RU" b="1" dirty="0" smtClean="0"/>
              <a:t>Логика такая: </a:t>
            </a:r>
            <a:r>
              <a:rPr lang="ru-RU" dirty="0" smtClean="0"/>
              <a:t>элемент «И» выставляет «1» там, где на первом и на втором входе – «1»</a:t>
            </a:r>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5720" y="285728"/>
            <a:ext cx="3655168" cy="646331"/>
          </a:xfrm>
          <a:prstGeom prst="rect">
            <a:avLst/>
          </a:prstGeom>
          <a:noFill/>
        </p:spPr>
        <p:txBody>
          <a:bodyPr wrap="none" rtlCol="0">
            <a:spAutoFit/>
          </a:bodyPr>
          <a:lstStyle/>
          <a:p>
            <a:r>
              <a:rPr lang="ru-RU" b="1" dirty="0" smtClean="0"/>
              <a:t>Рассмотрим случаи элемента «И»:</a:t>
            </a:r>
          </a:p>
          <a:p>
            <a:endParaRPr lang="ru-RU" dirty="0" smtClean="0"/>
          </a:p>
        </p:txBody>
      </p:sp>
      <p:pic>
        <p:nvPicPr>
          <p:cNvPr id="7" name="Picture 3"/>
          <p:cNvPicPr>
            <a:picLocks noChangeAspect="1" noChangeArrowheads="1"/>
          </p:cNvPicPr>
          <p:nvPr/>
        </p:nvPicPr>
        <p:blipFill>
          <a:blip r:embed="rId2"/>
          <a:srcRect t="4839"/>
          <a:stretch>
            <a:fillRect/>
          </a:stretch>
        </p:blipFill>
        <p:spPr bwMode="auto">
          <a:xfrm>
            <a:off x="2143108" y="1428735"/>
            <a:ext cx="1143008" cy="1505301"/>
          </a:xfrm>
          <a:prstGeom prst="rect">
            <a:avLst/>
          </a:prstGeom>
          <a:noFill/>
          <a:ln w="9525">
            <a:noFill/>
            <a:miter lim="800000"/>
            <a:headEnd/>
            <a:tailEnd/>
          </a:ln>
          <a:effectLst/>
        </p:spPr>
      </p:pic>
      <p:sp>
        <p:nvSpPr>
          <p:cNvPr id="8" name="TextBox 7"/>
          <p:cNvSpPr txBox="1"/>
          <p:nvPr/>
        </p:nvSpPr>
        <p:spPr>
          <a:xfrm>
            <a:off x="3357554" y="1428736"/>
            <a:ext cx="1898790" cy="923330"/>
          </a:xfrm>
          <a:prstGeom prst="rect">
            <a:avLst/>
          </a:prstGeom>
          <a:noFill/>
        </p:spPr>
        <p:txBody>
          <a:bodyPr wrap="none" rtlCol="0">
            <a:spAutoFit/>
          </a:bodyPr>
          <a:lstStyle/>
          <a:p>
            <a:r>
              <a:rPr lang="en-GB" dirty="0" smtClean="0"/>
              <a:t>Y=X</a:t>
            </a:r>
            <a:r>
              <a:rPr lang="en-GB" sz="1400" dirty="0" smtClean="0"/>
              <a:t>1·</a:t>
            </a:r>
            <a:r>
              <a:rPr lang="en-GB" dirty="0" smtClean="0"/>
              <a:t>X</a:t>
            </a:r>
            <a:r>
              <a:rPr lang="en-GB" sz="1400" dirty="0" smtClean="0"/>
              <a:t>1</a:t>
            </a:r>
          </a:p>
          <a:p>
            <a:r>
              <a:rPr lang="ru-RU" dirty="0" smtClean="0"/>
              <a:t>Если Х</a:t>
            </a:r>
            <a:r>
              <a:rPr lang="ru-RU" sz="1400" dirty="0" smtClean="0"/>
              <a:t>1</a:t>
            </a:r>
            <a:r>
              <a:rPr lang="ru-RU" dirty="0" smtClean="0"/>
              <a:t>=0, то </a:t>
            </a:r>
            <a:r>
              <a:rPr lang="en-GB" dirty="0" smtClean="0"/>
              <a:t>Y=0 </a:t>
            </a:r>
            <a:endParaRPr lang="ru-RU" dirty="0" smtClean="0"/>
          </a:p>
          <a:p>
            <a:r>
              <a:rPr lang="ru-RU" dirty="0" smtClean="0"/>
              <a:t>          </a:t>
            </a:r>
            <a:endParaRPr lang="ru-RU" dirty="0"/>
          </a:p>
        </p:txBody>
      </p:sp>
      <p:sp>
        <p:nvSpPr>
          <p:cNvPr id="9" name="Прямоугольник 8"/>
          <p:cNvSpPr/>
          <p:nvPr/>
        </p:nvSpPr>
        <p:spPr>
          <a:xfrm>
            <a:off x="3887599" y="2071678"/>
            <a:ext cx="2158604" cy="369332"/>
          </a:xfrm>
          <a:prstGeom prst="rect">
            <a:avLst/>
          </a:prstGeom>
        </p:spPr>
        <p:txBody>
          <a:bodyPr wrap="none">
            <a:spAutoFit/>
          </a:bodyPr>
          <a:lstStyle/>
          <a:p>
            <a:r>
              <a:rPr lang="ru-RU" dirty="0" smtClean="0"/>
              <a:t>Х</a:t>
            </a:r>
            <a:r>
              <a:rPr lang="ru-RU" sz="1400" dirty="0" smtClean="0"/>
              <a:t>1</a:t>
            </a:r>
            <a:r>
              <a:rPr lang="ru-RU" dirty="0" smtClean="0"/>
              <a:t>=1, то </a:t>
            </a:r>
            <a:r>
              <a:rPr lang="en-GB" dirty="0" smtClean="0"/>
              <a:t>Y=</a:t>
            </a:r>
            <a:r>
              <a:rPr lang="ru-RU" dirty="0" smtClean="0"/>
              <a:t>1</a:t>
            </a:r>
            <a:r>
              <a:rPr lang="en-GB" dirty="0" smtClean="0"/>
              <a:t> </a:t>
            </a:r>
            <a:r>
              <a:rPr lang="ru-RU" dirty="0" smtClean="0"/>
              <a:t> (1х1=1)</a:t>
            </a:r>
            <a:endParaRPr lang="ru-RU" dirty="0"/>
          </a:p>
        </p:txBody>
      </p:sp>
      <p:sp>
        <p:nvSpPr>
          <p:cNvPr id="10" name="TextBox 9"/>
          <p:cNvSpPr txBox="1"/>
          <p:nvPr/>
        </p:nvSpPr>
        <p:spPr>
          <a:xfrm>
            <a:off x="142844" y="1142984"/>
            <a:ext cx="359394" cy="369332"/>
          </a:xfrm>
          <a:prstGeom prst="rect">
            <a:avLst/>
          </a:prstGeom>
          <a:noFill/>
        </p:spPr>
        <p:txBody>
          <a:bodyPr wrap="none" rtlCol="0">
            <a:spAutoFit/>
          </a:bodyPr>
          <a:lstStyle/>
          <a:p>
            <a:r>
              <a:rPr lang="ru-RU" dirty="0" smtClean="0"/>
              <a:t>1.</a:t>
            </a:r>
            <a:endParaRPr lang="ru-RU" dirty="0"/>
          </a:p>
        </p:txBody>
      </p:sp>
      <p:sp>
        <p:nvSpPr>
          <p:cNvPr id="12" name="TextBox 11"/>
          <p:cNvSpPr txBox="1"/>
          <p:nvPr/>
        </p:nvSpPr>
        <p:spPr>
          <a:xfrm>
            <a:off x="142844" y="3286124"/>
            <a:ext cx="359394" cy="369332"/>
          </a:xfrm>
          <a:prstGeom prst="rect">
            <a:avLst/>
          </a:prstGeom>
          <a:noFill/>
        </p:spPr>
        <p:txBody>
          <a:bodyPr wrap="none" rtlCol="0">
            <a:spAutoFit/>
          </a:bodyPr>
          <a:lstStyle/>
          <a:p>
            <a:r>
              <a:rPr lang="ru-RU" dirty="0" smtClean="0"/>
              <a:t>2.</a:t>
            </a:r>
            <a:endParaRPr lang="ru-RU" dirty="0"/>
          </a:p>
        </p:txBody>
      </p:sp>
      <p:grpSp>
        <p:nvGrpSpPr>
          <p:cNvPr id="19" name="Группа 18"/>
          <p:cNvGrpSpPr/>
          <p:nvPr/>
        </p:nvGrpSpPr>
        <p:grpSpPr>
          <a:xfrm>
            <a:off x="571472" y="3286124"/>
            <a:ext cx="1581683" cy="928694"/>
            <a:chOff x="571472" y="3286124"/>
            <a:chExt cx="1581683" cy="928694"/>
          </a:xfrm>
        </p:grpSpPr>
        <p:pic>
          <p:nvPicPr>
            <p:cNvPr id="14" name="Picture 2"/>
            <p:cNvPicPr>
              <a:picLocks noChangeAspect="1" noChangeArrowheads="1"/>
            </p:cNvPicPr>
            <p:nvPr/>
          </p:nvPicPr>
          <p:blipFill>
            <a:blip r:embed="rId3"/>
            <a:srcRect/>
            <a:stretch>
              <a:fillRect/>
            </a:stretch>
          </p:blipFill>
          <p:spPr bwMode="auto">
            <a:xfrm>
              <a:off x="571472" y="3286124"/>
              <a:ext cx="1581683" cy="928694"/>
            </a:xfrm>
            <a:prstGeom prst="rect">
              <a:avLst/>
            </a:prstGeom>
            <a:noFill/>
            <a:ln w="9525">
              <a:noFill/>
              <a:miter lim="800000"/>
              <a:headEnd/>
              <a:tailEnd/>
            </a:ln>
            <a:effectLst/>
          </p:spPr>
        </p:pic>
        <p:sp>
          <p:nvSpPr>
            <p:cNvPr id="16" name="TextBox 15"/>
            <p:cNvSpPr txBox="1"/>
            <p:nvPr/>
          </p:nvSpPr>
          <p:spPr>
            <a:xfrm>
              <a:off x="571472" y="3786190"/>
              <a:ext cx="301686" cy="369332"/>
            </a:xfrm>
            <a:prstGeom prst="rect">
              <a:avLst/>
            </a:prstGeom>
            <a:solidFill>
              <a:schemeClr val="bg1"/>
            </a:solidFill>
          </p:spPr>
          <p:txBody>
            <a:bodyPr wrap="none" rtlCol="0">
              <a:spAutoFit/>
            </a:bodyPr>
            <a:lstStyle/>
            <a:p>
              <a:r>
                <a:rPr lang="ru-RU" dirty="0" smtClean="0"/>
                <a:t>0</a:t>
              </a:r>
              <a:endParaRPr lang="ru-RU" dirty="0"/>
            </a:p>
          </p:txBody>
        </p:sp>
      </p:grpSp>
      <p:sp>
        <p:nvSpPr>
          <p:cNvPr id="17" name="Прямоугольник 16"/>
          <p:cNvSpPr/>
          <p:nvPr/>
        </p:nvSpPr>
        <p:spPr>
          <a:xfrm>
            <a:off x="3500430" y="3500438"/>
            <a:ext cx="1018227" cy="369332"/>
          </a:xfrm>
          <a:prstGeom prst="rect">
            <a:avLst/>
          </a:prstGeom>
        </p:spPr>
        <p:txBody>
          <a:bodyPr wrap="none">
            <a:spAutoFit/>
          </a:bodyPr>
          <a:lstStyle/>
          <a:p>
            <a:r>
              <a:rPr lang="en-GB" dirty="0" smtClean="0"/>
              <a:t>Y=X</a:t>
            </a:r>
            <a:r>
              <a:rPr lang="en-GB" sz="1400" dirty="0" smtClean="0"/>
              <a:t>1·</a:t>
            </a:r>
            <a:r>
              <a:rPr lang="ru-RU" b="1" dirty="0" smtClean="0"/>
              <a:t>0</a:t>
            </a:r>
            <a:r>
              <a:rPr lang="ru-RU" dirty="0" smtClean="0"/>
              <a:t>=0</a:t>
            </a:r>
            <a:endParaRPr lang="en-GB" dirty="0" smtClean="0"/>
          </a:p>
        </p:txBody>
      </p:sp>
      <p:sp>
        <p:nvSpPr>
          <p:cNvPr id="18" name="Прямоугольник 17"/>
          <p:cNvSpPr/>
          <p:nvPr/>
        </p:nvSpPr>
        <p:spPr>
          <a:xfrm>
            <a:off x="3500430" y="3929066"/>
            <a:ext cx="1138453" cy="369332"/>
          </a:xfrm>
          <a:prstGeom prst="rect">
            <a:avLst/>
          </a:prstGeom>
        </p:spPr>
        <p:txBody>
          <a:bodyPr wrap="none">
            <a:spAutoFit/>
          </a:bodyPr>
          <a:lstStyle/>
          <a:p>
            <a:r>
              <a:rPr lang="en-GB" dirty="0" smtClean="0"/>
              <a:t>Y=X</a:t>
            </a:r>
            <a:r>
              <a:rPr lang="en-GB" sz="1400" dirty="0" smtClean="0"/>
              <a:t>1·</a:t>
            </a:r>
            <a:r>
              <a:rPr lang="ru-RU" b="1" dirty="0" smtClean="0"/>
              <a:t>1</a:t>
            </a:r>
            <a:r>
              <a:rPr lang="ru-RU" dirty="0" smtClean="0"/>
              <a:t>=Х</a:t>
            </a:r>
            <a:r>
              <a:rPr lang="ru-RU" sz="1400" dirty="0" smtClean="0"/>
              <a:t>1</a:t>
            </a:r>
            <a:endParaRPr lang="en-GB" sz="1400" dirty="0" smtClean="0"/>
          </a:p>
        </p:txBody>
      </p:sp>
      <p:pic>
        <p:nvPicPr>
          <p:cNvPr id="20" name="Picture 2"/>
          <p:cNvPicPr>
            <a:picLocks noChangeAspect="1" noChangeArrowheads="1"/>
          </p:cNvPicPr>
          <p:nvPr/>
        </p:nvPicPr>
        <p:blipFill>
          <a:blip r:embed="rId3"/>
          <a:srcRect/>
          <a:stretch>
            <a:fillRect/>
          </a:stretch>
        </p:blipFill>
        <p:spPr bwMode="auto">
          <a:xfrm>
            <a:off x="785786" y="1214422"/>
            <a:ext cx="1285884" cy="755014"/>
          </a:xfrm>
          <a:prstGeom prst="rect">
            <a:avLst/>
          </a:prstGeom>
          <a:noFill/>
          <a:ln w="9525">
            <a:noFill/>
            <a:miter lim="800000"/>
            <a:headEnd/>
            <a:tailEnd/>
          </a:ln>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57422" y="142852"/>
            <a:ext cx="3946914" cy="369332"/>
          </a:xfrm>
          <a:prstGeom prst="rect">
            <a:avLst/>
          </a:prstGeom>
          <a:noFill/>
        </p:spPr>
        <p:txBody>
          <a:bodyPr wrap="none" rtlCol="0">
            <a:spAutoFit/>
          </a:bodyPr>
          <a:lstStyle/>
          <a:p>
            <a:r>
              <a:rPr lang="ru-RU" b="1" dirty="0" smtClean="0">
                <a:solidFill>
                  <a:srgbClr val="FF0000"/>
                </a:solidFill>
              </a:rPr>
              <a:t>Рассмотрим логику элемента «ИЛИ»</a:t>
            </a:r>
            <a:r>
              <a:rPr lang="ru-RU" dirty="0" smtClean="0">
                <a:solidFill>
                  <a:srgbClr val="FF0000"/>
                </a:solidFill>
              </a:rPr>
              <a:t>:</a:t>
            </a:r>
            <a:endParaRPr lang="ru-RU" dirty="0">
              <a:solidFill>
                <a:srgbClr val="FF0000"/>
              </a:solidFill>
            </a:endParaRPr>
          </a:p>
        </p:txBody>
      </p:sp>
      <p:sp>
        <p:nvSpPr>
          <p:cNvPr id="5" name="TextBox 4"/>
          <p:cNvSpPr txBox="1"/>
          <p:nvPr/>
        </p:nvSpPr>
        <p:spPr>
          <a:xfrm>
            <a:off x="428596" y="500042"/>
            <a:ext cx="8501122" cy="1200329"/>
          </a:xfrm>
          <a:prstGeom prst="rect">
            <a:avLst/>
          </a:prstGeom>
          <a:noFill/>
        </p:spPr>
        <p:txBody>
          <a:bodyPr wrap="square" rtlCol="0">
            <a:spAutoFit/>
          </a:bodyPr>
          <a:lstStyle/>
          <a:p>
            <a:pPr algn="just"/>
            <a:r>
              <a:rPr lang="ru-RU" dirty="0" smtClean="0"/>
              <a:t>Т.к. у нас имеется </a:t>
            </a:r>
            <a:r>
              <a:rPr lang="ru-RU" b="1" dirty="0" smtClean="0"/>
              <a:t>2-а входа</a:t>
            </a:r>
            <a:r>
              <a:rPr lang="ru-RU" dirty="0" smtClean="0"/>
              <a:t>, обозначим их </a:t>
            </a:r>
            <a:r>
              <a:rPr lang="ru-RU" b="1" dirty="0" smtClean="0"/>
              <a:t>Х</a:t>
            </a:r>
            <a:r>
              <a:rPr lang="ru-RU" sz="1600" b="1" dirty="0" smtClean="0"/>
              <a:t>1</a:t>
            </a:r>
            <a:r>
              <a:rPr lang="ru-RU" dirty="0" smtClean="0"/>
              <a:t> и </a:t>
            </a:r>
            <a:r>
              <a:rPr lang="ru-RU" b="1" dirty="0" smtClean="0"/>
              <a:t>Х</a:t>
            </a:r>
            <a:r>
              <a:rPr lang="ru-RU" sz="1600" b="1" dirty="0" smtClean="0"/>
              <a:t>2 </a:t>
            </a:r>
            <a:r>
              <a:rPr lang="ru-RU" dirty="0" smtClean="0"/>
              <a:t>и </a:t>
            </a:r>
          </a:p>
          <a:p>
            <a:pPr algn="just"/>
            <a:r>
              <a:rPr lang="ru-RU" b="1" dirty="0" smtClean="0"/>
              <a:t>                                 1-н выход</a:t>
            </a:r>
            <a:r>
              <a:rPr lang="ru-RU" dirty="0" smtClean="0"/>
              <a:t> – обозначим его </a:t>
            </a:r>
            <a:r>
              <a:rPr lang="ru-RU" b="1" dirty="0" smtClean="0"/>
              <a:t>У</a:t>
            </a:r>
          </a:p>
          <a:p>
            <a:pPr algn="just"/>
            <a:endParaRPr lang="ru-RU" dirty="0" smtClean="0"/>
          </a:p>
          <a:p>
            <a:pPr algn="just"/>
            <a:r>
              <a:rPr lang="ru-RU" dirty="0" smtClean="0"/>
              <a:t>И построим к нему таблицу </a:t>
            </a:r>
            <a:r>
              <a:rPr lang="ru-RU" dirty="0" err="1" smtClean="0"/>
              <a:t>инстинности</a:t>
            </a:r>
            <a:endParaRPr lang="ru-RU" dirty="0" smtClean="0"/>
          </a:p>
        </p:txBody>
      </p:sp>
      <p:sp>
        <p:nvSpPr>
          <p:cNvPr id="8" name="TextBox 7"/>
          <p:cNvSpPr txBox="1"/>
          <p:nvPr/>
        </p:nvSpPr>
        <p:spPr>
          <a:xfrm>
            <a:off x="4143372" y="1714488"/>
            <a:ext cx="3365024" cy="369332"/>
          </a:xfrm>
          <a:prstGeom prst="rect">
            <a:avLst/>
          </a:prstGeom>
          <a:noFill/>
        </p:spPr>
        <p:txBody>
          <a:bodyPr wrap="none" rtlCol="0">
            <a:spAutoFit/>
          </a:bodyPr>
          <a:lstStyle/>
          <a:p>
            <a:r>
              <a:rPr lang="ru-RU" dirty="0" smtClean="0"/>
              <a:t>Операция </a:t>
            </a:r>
            <a:r>
              <a:rPr lang="ru-RU" b="1" dirty="0" smtClean="0"/>
              <a:t>«ИЛИ» </a:t>
            </a:r>
            <a:r>
              <a:rPr lang="ru-RU" dirty="0" smtClean="0"/>
              <a:t>- </a:t>
            </a:r>
            <a:r>
              <a:rPr lang="ru-RU" b="1" dirty="0" smtClean="0"/>
              <a:t>дизъюнкция</a:t>
            </a:r>
            <a:endParaRPr lang="ru-RU" b="1" dirty="0"/>
          </a:p>
        </p:txBody>
      </p:sp>
      <p:sp>
        <p:nvSpPr>
          <p:cNvPr id="11" name="TextBox 10"/>
          <p:cNvSpPr txBox="1"/>
          <p:nvPr/>
        </p:nvSpPr>
        <p:spPr>
          <a:xfrm>
            <a:off x="428596" y="4286256"/>
            <a:ext cx="5589735" cy="369332"/>
          </a:xfrm>
          <a:prstGeom prst="rect">
            <a:avLst/>
          </a:prstGeom>
          <a:noFill/>
        </p:spPr>
        <p:txBody>
          <a:bodyPr wrap="none" rtlCol="0">
            <a:spAutoFit/>
          </a:bodyPr>
          <a:lstStyle/>
          <a:p>
            <a:r>
              <a:rPr lang="kk-KZ" dirty="0" smtClean="0"/>
              <a:t>Т</a:t>
            </a:r>
            <a:r>
              <a:rPr lang="ru-RU" dirty="0" smtClean="0"/>
              <a:t>.е операция </a:t>
            </a:r>
            <a:r>
              <a:rPr lang="ru-RU" b="1" dirty="0" smtClean="0"/>
              <a:t>«ИЛИ» </a:t>
            </a:r>
            <a:r>
              <a:rPr lang="ru-RU" dirty="0" smtClean="0"/>
              <a:t>это некий эквивалент </a:t>
            </a:r>
            <a:r>
              <a:rPr lang="ru-RU" b="1" dirty="0" smtClean="0"/>
              <a:t>СЛОЖЕНИЯ</a:t>
            </a:r>
            <a:endParaRPr lang="ru-RU" b="1" dirty="0"/>
          </a:p>
        </p:txBody>
      </p:sp>
      <p:sp>
        <p:nvSpPr>
          <p:cNvPr id="12" name="TextBox 11"/>
          <p:cNvSpPr txBox="1"/>
          <p:nvPr/>
        </p:nvSpPr>
        <p:spPr>
          <a:xfrm>
            <a:off x="428596" y="4786322"/>
            <a:ext cx="7715304" cy="646331"/>
          </a:xfrm>
          <a:prstGeom prst="rect">
            <a:avLst/>
          </a:prstGeom>
          <a:noFill/>
        </p:spPr>
        <p:txBody>
          <a:bodyPr wrap="square" rtlCol="0">
            <a:spAutoFit/>
          </a:bodyPr>
          <a:lstStyle/>
          <a:p>
            <a:r>
              <a:rPr lang="ru-RU" b="1" dirty="0" smtClean="0"/>
              <a:t>Логика такая: </a:t>
            </a:r>
            <a:r>
              <a:rPr lang="ru-RU" dirty="0" smtClean="0"/>
              <a:t>элемент «ИЛИ» выставляет «1» там, где хотя бы на одном входе есть «1»</a:t>
            </a:r>
            <a:endParaRPr lang="ru-RU" dirty="0"/>
          </a:p>
        </p:txBody>
      </p:sp>
      <p:pic>
        <p:nvPicPr>
          <p:cNvPr id="16386" name="Picture 2"/>
          <p:cNvPicPr>
            <a:picLocks noChangeAspect="1" noChangeArrowheads="1"/>
          </p:cNvPicPr>
          <p:nvPr/>
        </p:nvPicPr>
        <p:blipFill>
          <a:blip r:embed="rId2"/>
          <a:srcRect/>
          <a:stretch>
            <a:fillRect/>
          </a:stretch>
        </p:blipFill>
        <p:spPr bwMode="auto">
          <a:xfrm>
            <a:off x="428596" y="1857364"/>
            <a:ext cx="1777328" cy="928694"/>
          </a:xfrm>
          <a:prstGeom prst="rect">
            <a:avLst/>
          </a:prstGeom>
          <a:noFill/>
          <a:ln w="9525">
            <a:noFill/>
            <a:miter lim="800000"/>
            <a:headEnd/>
            <a:tailEnd/>
          </a:ln>
          <a:effectLst/>
        </p:spPr>
      </p:pic>
      <p:grpSp>
        <p:nvGrpSpPr>
          <p:cNvPr id="16" name="Группа 15"/>
          <p:cNvGrpSpPr/>
          <p:nvPr/>
        </p:nvGrpSpPr>
        <p:grpSpPr>
          <a:xfrm>
            <a:off x="2143108" y="1785926"/>
            <a:ext cx="1571636" cy="2260950"/>
            <a:chOff x="2143108" y="1785926"/>
            <a:chExt cx="1571636" cy="2260950"/>
          </a:xfrm>
        </p:grpSpPr>
        <p:pic>
          <p:nvPicPr>
            <p:cNvPr id="16387" name="Picture 3"/>
            <p:cNvPicPr>
              <a:picLocks noChangeAspect="1" noChangeArrowheads="1"/>
            </p:cNvPicPr>
            <p:nvPr/>
          </p:nvPicPr>
          <p:blipFill>
            <a:blip r:embed="rId3"/>
            <a:srcRect/>
            <a:stretch>
              <a:fillRect/>
            </a:stretch>
          </p:blipFill>
          <p:spPr bwMode="auto">
            <a:xfrm>
              <a:off x="2143108" y="1785926"/>
              <a:ext cx="1571636" cy="2260950"/>
            </a:xfrm>
            <a:prstGeom prst="rect">
              <a:avLst/>
            </a:prstGeom>
            <a:noFill/>
            <a:ln w="9525">
              <a:noFill/>
              <a:miter lim="800000"/>
              <a:headEnd/>
              <a:tailEnd/>
            </a:ln>
            <a:effectLst/>
          </p:spPr>
        </p:pic>
        <p:sp>
          <p:nvSpPr>
            <p:cNvPr id="13" name="TextBox 12"/>
            <p:cNvSpPr txBox="1"/>
            <p:nvPr/>
          </p:nvSpPr>
          <p:spPr>
            <a:xfrm>
              <a:off x="2428860" y="2804694"/>
              <a:ext cx="288862" cy="338554"/>
            </a:xfrm>
            <a:prstGeom prst="rect">
              <a:avLst/>
            </a:prstGeom>
            <a:solidFill>
              <a:schemeClr val="bg1"/>
            </a:solidFill>
          </p:spPr>
          <p:txBody>
            <a:bodyPr wrap="none" rtlCol="0">
              <a:spAutoFit/>
            </a:bodyPr>
            <a:lstStyle/>
            <a:p>
              <a:r>
                <a:rPr lang="ru-RU" sz="1600" b="1" dirty="0" smtClean="0"/>
                <a:t>0</a:t>
              </a:r>
              <a:endParaRPr lang="ru-RU" sz="1600" b="1" dirty="0"/>
            </a:p>
          </p:txBody>
        </p:sp>
      </p:grpSp>
      <p:sp>
        <p:nvSpPr>
          <p:cNvPr id="15" name="Прямоугольник 14"/>
          <p:cNvSpPr/>
          <p:nvPr/>
        </p:nvSpPr>
        <p:spPr>
          <a:xfrm>
            <a:off x="3857620" y="2285992"/>
            <a:ext cx="4572000" cy="2000548"/>
          </a:xfrm>
          <a:prstGeom prst="rect">
            <a:avLst/>
          </a:prstGeom>
        </p:spPr>
        <p:txBody>
          <a:bodyPr>
            <a:spAutoFit/>
          </a:bodyPr>
          <a:lstStyle/>
          <a:p>
            <a:r>
              <a:rPr lang="ru-RU" dirty="0" smtClean="0"/>
              <a:t>Алгебраическое выражение: </a:t>
            </a:r>
            <a:r>
              <a:rPr lang="en-GB" b="1" dirty="0" smtClean="0"/>
              <a:t>Y=X</a:t>
            </a:r>
            <a:r>
              <a:rPr lang="en-GB" sz="1600" b="1" dirty="0" smtClean="0"/>
              <a:t>1</a:t>
            </a:r>
            <a:r>
              <a:rPr lang="ru-RU" sz="1600" b="1" dirty="0" smtClean="0"/>
              <a:t>+</a:t>
            </a:r>
            <a:r>
              <a:rPr lang="en-GB" sz="1600" b="1" dirty="0" smtClean="0"/>
              <a:t> </a:t>
            </a:r>
            <a:r>
              <a:rPr lang="en-GB" b="1" dirty="0" smtClean="0"/>
              <a:t>X</a:t>
            </a:r>
            <a:r>
              <a:rPr lang="en-GB" sz="1600" b="1" dirty="0" smtClean="0"/>
              <a:t>2</a:t>
            </a:r>
            <a:endParaRPr lang="ru-RU" sz="1600" b="1" dirty="0" smtClean="0"/>
          </a:p>
          <a:p>
            <a:r>
              <a:rPr lang="ru-RU" b="1" dirty="0" smtClean="0"/>
              <a:t>                                                       </a:t>
            </a:r>
            <a:r>
              <a:rPr lang="en-US" b="1" dirty="0" smtClean="0"/>
              <a:t>Y=X</a:t>
            </a:r>
            <a:r>
              <a:rPr lang="en-US" sz="1600" b="1" dirty="0" smtClean="0"/>
              <a:t>1˅</a:t>
            </a:r>
            <a:r>
              <a:rPr lang="en-US" b="1" dirty="0" smtClean="0"/>
              <a:t>X</a:t>
            </a:r>
            <a:r>
              <a:rPr lang="en-US" sz="1600" b="1" dirty="0" smtClean="0"/>
              <a:t>2</a:t>
            </a:r>
            <a:endParaRPr lang="ru-RU" sz="1600" b="1" dirty="0" smtClean="0"/>
          </a:p>
          <a:p>
            <a:endParaRPr lang="ru-RU" sz="1600" b="1" dirty="0" smtClean="0"/>
          </a:p>
          <a:p>
            <a:r>
              <a:rPr lang="ru-RU" dirty="0" smtClean="0"/>
              <a:t>1+0=1</a:t>
            </a:r>
          </a:p>
          <a:p>
            <a:r>
              <a:rPr lang="ru-RU" dirty="0" smtClean="0"/>
              <a:t>0+1=1</a:t>
            </a:r>
          </a:p>
          <a:p>
            <a:r>
              <a:rPr lang="ru-RU" dirty="0" smtClean="0"/>
              <a:t>1+1=</a:t>
            </a:r>
            <a:r>
              <a:rPr lang="ru-RU" b="1" dirty="0" smtClean="0"/>
              <a:t>2</a:t>
            </a:r>
            <a:r>
              <a:rPr lang="ru-RU" dirty="0" smtClean="0"/>
              <a:t>, 2</a:t>
            </a:r>
            <a:r>
              <a:rPr lang="ru-RU" sz="1200" dirty="0" smtClean="0"/>
              <a:t>10</a:t>
            </a:r>
            <a:r>
              <a:rPr lang="ru-RU" dirty="0" smtClean="0"/>
              <a:t>=10</a:t>
            </a:r>
            <a:r>
              <a:rPr lang="ru-RU" sz="1200" dirty="0" smtClean="0"/>
              <a:t>2 → </a:t>
            </a:r>
            <a:r>
              <a:rPr lang="ru-RU" dirty="0" smtClean="0"/>
              <a:t>1+0=</a:t>
            </a:r>
            <a:r>
              <a:rPr lang="ru-RU" b="1" dirty="0" smtClean="0"/>
              <a:t>1</a:t>
            </a:r>
          </a:p>
          <a:p>
            <a:r>
              <a:rPr lang="ru-RU" dirty="0" smtClean="0"/>
              <a:t>0+0=0</a:t>
            </a:r>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85720" y="285728"/>
            <a:ext cx="3951723" cy="646331"/>
          </a:xfrm>
          <a:prstGeom prst="rect">
            <a:avLst/>
          </a:prstGeom>
          <a:noFill/>
        </p:spPr>
        <p:txBody>
          <a:bodyPr wrap="none" rtlCol="0">
            <a:spAutoFit/>
          </a:bodyPr>
          <a:lstStyle/>
          <a:p>
            <a:r>
              <a:rPr lang="ru-RU" b="1" dirty="0" smtClean="0"/>
              <a:t>Рассмотрим случаи элемента «ИЛИ»:</a:t>
            </a:r>
          </a:p>
          <a:p>
            <a:endParaRPr lang="ru-RU" dirty="0" smtClean="0"/>
          </a:p>
        </p:txBody>
      </p:sp>
      <p:grpSp>
        <p:nvGrpSpPr>
          <p:cNvPr id="7" name="Группа 6"/>
          <p:cNvGrpSpPr/>
          <p:nvPr/>
        </p:nvGrpSpPr>
        <p:grpSpPr>
          <a:xfrm>
            <a:off x="2643174" y="857232"/>
            <a:ext cx="1571636" cy="2260950"/>
            <a:chOff x="2143108" y="1785926"/>
            <a:chExt cx="1571636" cy="2260950"/>
          </a:xfrm>
        </p:grpSpPr>
        <p:pic>
          <p:nvPicPr>
            <p:cNvPr id="8" name="Picture 3"/>
            <p:cNvPicPr>
              <a:picLocks noChangeAspect="1" noChangeArrowheads="1"/>
            </p:cNvPicPr>
            <p:nvPr/>
          </p:nvPicPr>
          <p:blipFill>
            <a:blip r:embed="rId3"/>
            <a:srcRect/>
            <a:stretch>
              <a:fillRect/>
            </a:stretch>
          </p:blipFill>
          <p:spPr bwMode="auto">
            <a:xfrm>
              <a:off x="2143108" y="1785926"/>
              <a:ext cx="1571636" cy="2260950"/>
            </a:xfrm>
            <a:prstGeom prst="rect">
              <a:avLst/>
            </a:prstGeom>
            <a:noFill/>
            <a:ln w="9525">
              <a:noFill/>
              <a:miter lim="800000"/>
              <a:headEnd/>
              <a:tailEnd/>
            </a:ln>
            <a:effectLst/>
          </p:spPr>
        </p:pic>
        <p:sp>
          <p:nvSpPr>
            <p:cNvPr id="9" name="TextBox 8"/>
            <p:cNvSpPr txBox="1"/>
            <p:nvPr/>
          </p:nvSpPr>
          <p:spPr>
            <a:xfrm>
              <a:off x="2428860" y="2804694"/>
              <a:ext cx="288862" cy="338554"/>
            </a:xfrm>
            <a:prstGeom prst="rect">
              <a:avLst/>
            </a:prstGeom>
            <a:solidFill>
              <a:schemeClr val="bg1"/>
            </a:solidFill>
          </p:spPr>
          <p:txBody>
            <a:bodyPr wrap="none" rtlCol="0">
              <a:spAutoFit/>
            </a:bodyPr>
            <a:lstStyle/>
            <a:p>
              <a:r>
                <a:rPr lang="ru-RU" sz="1600" b="1" dirty="0" smtClean="0"/>
                <a:t>0</a:t>
              </a:r>
              <a:endParaRPr lang="ru-RU" sz="1600" b="1" dirty="0"/>
            </a:p>
          </p:txBody>
        </p:sp>
      </p:grpSp>
      <p:sp>
        <p:nvSpPr>
          <p:cNvPr id="10" name="TextBox 9"/>
          <p:cNvSpPr txBox="1"/>
          <p:nvPr/>
        </p:nvSpPr>
        <p:spPr>
          <a:xfrm>
            <a:off x="214282" y="1000108"/>
            <a:ext cx="359394" cy="369332"/>
          </a:xfrm>
          <a:prstGeom prst="rect">
            <a:avLst/>
          </a:prstGeom>
          <a:noFill/>
        </p:spPr>
        <p:txBody>
          <a:bodyPr wrap="none" rtlCol="0">
            <a:spAutoFit/>
          </a:bodyPr>
          <a:lstStyle/>
          <a:p>
            <a:r>
              <a:rPr lang="ru-RU" dirty="0" smtClean="0"/>
              <a:t>1.</a:t>
            </a:r>
            <a:endParaRPr lang="ru-RU" dirty="0"/>
          </a:p>
        </p:txBody>
      </p:sp>
      <p:sp>
        <p:nvSpPr>
          <p:cNvPr id="11" name="TextBox 10"/>
          <p:cNvSpPr txBox="1"/>
          <p:nvPr/>
        </p:nvSpPr>
        <p:spPr>
          <a:xfrm>
            <a:off x="4286248" y="1214422"/>
            <a:ext cx="2310761" cy="1200329"/>
          </a:xfrm>
          <a:prstGeom prst="rect">
            <a:avLst/>
          </a:prstGeom>
          <a:noFill/>
        </p:spPr>
        <p:txBody>
          <a:bodyPr wrap="none" rtlCol="0">
            <a:spAutoFit/>
          </a:bodyPr>
          <a:lstStyle/>
          <a:p>
            <a:r>
              <a:rPr lang="en-GB" dirty="0" smtClean="0"/>
              <a:t>Y=X</a:t>
            </a:r>
            <a:r>
              <a:rPr lang="en-GB" sz="1400" dirty="0" smtClean="0"/>
              <a:t>1</a:t>
            </a:r>
            <a:r>
              <a:rPr lang="ru-RU" sz="1400" dirty="0" smtClean="0"/>
              <a:t>+</a:t>
            </a:r>
            <a:r>
              <a:rPr lang="en-GB" dirty="0" smtClean="0"/>
              <a:t>X</a:t>
            </a:r>
            <a:r>
              <a:rPr lang="en-GB" sz="1400" dirty="0" smtClean="0"/>
              <a:t>1</a:t>
            </a:r>
          </a:p>
          <a:p>
            <a:r>
              <a:rPr lang="ru-RU" dirty="0" smtClean="0"/>
              <a:t>Если Х</a:t>
            </a:r>
            <a:r>
              <a:rPr lang="ru-RU" sz="1400" dirty="0" smtClean="0"/>
              <a:t>1</a:t>
            </a:r>
            <a:r>
              <a:rPr lang="ru-RU" dirty="0" smtClean="0"/>
              <a:t>=0, то </a:t>
            </a:r>
            <a:r>
              <a:rPr lang="en-GB" dirty="0" smtClean="0"/>
              <a:t>Y=</a:t>
            </a:r>
            <a:r>
              <a:rPr lang="ru-RU" dirty="0" smtClean="0"/>
              <a:t>0+</a:t>
            </a:r>
            <a:r>
              <a:rPr lang="en-GB" dirty="0" smtClean="0"/>
              <a:t>0</a:t>
            </a:r>
            <a:r>
              <a:rPr lang="ru-RU" dirty="0" smtClean="0"/>
              <a:t>=0</a:t>
            </a:r>
          </a:p>
          <a:p>
            <a:r>
              <a:rPr lang="ru-RU" dirty="0" smtClean="0"/>
              <a:t>Если Х</a:t>
            </a:r>
            <a:r>
              <a:rPr lang="ru-RU" sz="1400" dirty="0" smtClean="0"/>
              <a:t>1</a:t>
            </a:r>
            <a:r>
              <a:rPr lang="ru-RU" dirty="0" smtClean="0"/>
              <a:t>=1, то </a:t>
            </a:r>
            <a:r>
              <a:rPr lang="en-GB" dirty="0" smtClean="0"/>
              <a:t>Y=1</a:t>
            </a:r>
            <a:endParaRPr lang="ru-RU" sz="1400" dirty="0" smtClean="0"/>
          </a:p>
          <a:p>
            <a:r>
              <a:rPr lang="ru-RU" dirty="0" smtClean="0"/>
              <a:t>          </a:t>
            </a:r>
            <a:endParaRPr lang="ru-RU" dirty="0"/>
          </a:p>
        </p:txBody>
      </p:sp>
      <p:grpSp>
        <p:nvGrpSpPr>
          <p:cNvPr id="13" name="Группа 12"/>
          <p:cNvGrpSpPr/>
          <p:nvPr/>
        </p:nvGrpSpPr>
        <p:grpSpPr>
          <a:xfrm>
            <a:off x="714348" y="1000108"/>
            <a:ext cx="1777328" cy="928694"/>
            <a:chOff x="714348" y="1000108"/>
            <a:chExt cx="1777328" cy="928694"/>
          </a:xfrm>
        </p:grpSpPr>
        <p:pic>
          <p:nvPicPr>
            <p:cNvPr id="4" name="Picture 2"/>
            <p:cNvPicPr>
              <a:picLocks noChangeAspect="1" noChangeArrowheads="1"/>
            </p:cNvPicPr>
            <p:nvPr/>
          </p:nvPicPr>
          <p:blipFill>
            <a:blip r:embed="rId4"/>
            <a:srcRect/>
            <a:stretch>
              <a:fillRect/>
            </a:stretch>
          </p:blipFill>
          <p:spPr bwMode="auto">
            <a:xfrm>
              <a:off x="714348" y="1000108"/>
              <a:ext cx="1777328" cy="928694"/>
            </a:xfrm>
            <a:prstGeom prst="rect">
              <a:avLst/>
            </a:prstGeom>
            <a:noFill/>
            <a:ln w="9525">
              <a:noFill/>
              <a:miter lim="800000"/>
              <a:headEnd/>
              <a:tailEnd/>
            </a:ln>
            <a:effectLst/>
          </p:spPr>
        </p:pic>
        <p:pic>
          <p:nvPicPr>
            <p:cNvPr id="12" name="Picture 2"/>
            <p:cNvPicPr>
              <a:picLocks noChangeAspect="1" noChangeArrowheads="1"/>
            </p:cNvPicPr>
            <p:nvPr/>
          </p:nvPicPr>
          <p:blipFill>
            <a:blip r:embed="rId5"/>
            <a:srcRect t="15384" r="81934" b="46154"/>
            <a:stretch>
              <a:fillRect/>
            </a:stretch>
          </p:blipFill>
          <p:spPr bwMode="auto">
            <a:xfrm>
              <a:off x="714348" y="1500174"/>
              <a:ext cx="357190" cy="357190"/>
            </a:xfrm>
            <a:prstGeom prst="rect">
              <a:avLst/>
            </a:prstGeom>
            <a:noFill/>
            <a:ln w="9525">
              <a:noFill/>
              <a:miter lim="800000"/>
              <a:headEnd/>
              <a:tailEnd/>
            </a:ln>
            <a:effectLst/>
          </p:spPr>
        </p:pic>
      </p:grpSp>
      <p:sp>
        <p:nvSpPr>
          <p:cNvPr id="14" name="TextBox 13"/>
          <p:cNvSpPr txBox="1"/>
          <p:nvPr/>
        </p:nvSpPr>
        <p:spPr>
          <a:xfrm>
            <a:off x="285720" y="3214686"/>
            <a:ext cx="359394" cy="369332"/>
          </a:xfrm>
          <a:prstGeom prst="rect">
            <a:avLst/>
          </a:prstGeom>
          <a:noFill/>
        </p:spPr>
        <p:txBody>
          <a:bodyPr wrap="none" rtlCol="0">
            <a:spAutoFit/>
          </a:bodyPr>
          <a:lstStyle/>
          <a:p>
            <a:r>
              <a:rPr lang="en-GB" dirty="0" smtClean="0"/>
              <a:t>2.</a:t>
            </a:r>
            <a:endParaRPr lang="ru-RU" dirty="0"/>
          </a:p>
        </p:txBody>
      </p:sp>
      <p:sp>
        <p:nvSpPr>
          <p:cNvPr id="19" name="Прямоугольник 18"/>
          <p:cNvSpPr/>
          <p:nvPr/>
        </p:nvSpPr>
        <p:spPr>
          <a:xfrm>
            <a:off x="4357686" y="3643314"/>
            <a:ext cx="1183337" cy="369332"/>
          </a:xfrm>
          <a:prstGeom prst="rect">
            <a:avLst/>
          </a:prstGeom>
        </p:spPr>
        <p:txBody>
          <a:bodyPr wrap="none">
            <a:spAutoFit/>
          </a:bodyPr>
          <a:lstStyle/>
          <a:p>
            <a:r>
              <a:rPr lang="en-GB" dirty="0" smtClean="0"/>
              <a:t>Y=X</a:t>
            </a:r>
            <a:r>
              <a:rPr lang="en-GB" sz="1400" dirty="0" smtClean="0"/>
              <a:t>1+</a:t>
            </a:r>
            <a:r>
              <a:rPr lang="ru-RU" b="1" dirty="0" smtClean="0"/>
              <a:t>0</a:t>
            </a:r>
            <a:r>
              <a:rPr lang="ru-RU" dirty="0" smtClean="0"/>
              <a:t>=</a:t>
            </a:r>
            <a:r>
              <a:rPr lang="en-GB" dirty="0" smtClean="0"/>
              <a:t>X</a:t>
            </a:r>
            <a:r>
              <a:rPr lang="en-GB" sz="1400" dirty="0" smtClean="0"/>
              <a:t>1</a:t>
            </a:r>
          </a:p>
        </p:txBody>
      </p:sp>
      <p:pic>
        <p:nvPicPr>
          <p:cNvPr id="20" name="Picture 2"/>
          <p:cNvPicPr>
            <a:picLocks noChangeAspect="1" noChangeArrowheads="1"/>
          </p:cNvPicPr>
          <p:nvPr/>
        </p:nvPicPr>
        <p:blipFill>
          <a:blip r:embed="rId4"/>
          <a:srcRect/>
          <a:stretch>
            <a:fillRect/>
          </a:stretch>
        </p:blipFill>
        <p:spPr bwMode="auto">
          <a:xfrm>
            <a:off x="785786" y="3286124"/>
            <a:ext cx="1777328" cy="928694"/>
          </a:xfrm>
          <a:prstGeom prst="rect">
            <a:avLst/>
          </a:prstGeom>
          <a:noFill/>
          <a:ln w="9525">
            <a:noFill/>
            <a:miter lim="800000"/>
            <a:headEnd/>
            <a:tailEnd/>
          </a:ln>
          <a:effectLst/>
        </p:spPr>
      </p:pic>
      <p:sp>
        <p:nvSpPr>
          <p:cNvPr id="21" name="TextBox 20"/>
          <p:cNvSpPr txBox="1"/>
          <p:nvPr/>
        </p:nvSpPr>
        <p:spPr>
          <a:xfrm>
            <a:off x="828466" y="3786190"/>
            <a:ext cx="314510" cy="400110"/>
          </a:xfrm>
          <a:prstGeom prst="rect">
            <a:avLst/>
          </a:prstGeom>
          <a:solidFill>
            <a:schemeClr val="bg1"/>
          </a:solidFill>
        </p:spPr>
        <p:txBody>
          <a:bodyPr wrap="none" rtlCol="0">
            <a:spAutoFit/>
          </a:bodyPr>
          <a:lstStyle/>
          <a:p>
            <a:r>
              <a:rPr lang="ru-RU" sz="2000" dirty="0" smtClean="0"/>
              <a:t>0</a:t>
            </a:r>
            <a:endParaRPr lang="ru-RU" sz="2000" dirty="0"/>
          </a:p>
        </p:txBody>
      </p:sp>
      <p:sp>
        <p:nvSpPr>
          <p:cNvPr id="22" name="TextBox 21"/>
          <p:cNvSpPr txBox="1"/>
          <p:nvPr/>
        </p:nvSpPr>
        <p:spPr>
          <a:xfrm>
            <a:off x="285720" y="4786322"/>
            <a:ext cx="359394" cy="369332"/>
          </a:xfrm>
          <a:prstGeom prst="rect">
            <a:avLst/>
          </a:prstGeom>
          <a:noFill/>
        </p:spPr>
        <p:txBody>
          <a:bodyPr wrap="none" rtlCol="0">
            <a:spAutoFit/>
          </a:bodyPr>
          <a:lstStyle/>
          <a:p>
            <a:r>
              <a:rPr lang="ru-RU" dirty="0" smtClean="0"/>
              <a:t>3.</a:t>
            </a:r>
            <a:endParaRPr lang="ru-RU" dirty="0"/>
          </a:p>
        </p:txBody>
      </p:sp>
      <p:grpSp>
        <p:nvGrpSpPr>
          <p:cNvPr id="26" name="Группа 25"/>
          <p:cNvGrpSpPr/>
          <p:nvPr/>
        </p:nvGrpSpPr>
        <p:grpSpPr>
          <a:xfrm>
            <a:off x="785786" y="4714884"/>
            <a:ext cx="1777328" cy="928694"/>
            <a:chOff x="785786" y="4714884"/>
            <a:chExt cx="1777328" cy="928694"/>
          </a:xfrm>
        </p:grpSpPr>
        <p:pic>
          <p:nvPicPr>
            <p:cNvPr id="23" name="Picture 2"/>
            <p:cNvPicPr>
              <a:picLocks noChangeAspect="1" noChangeArrowheads="1"/>
            </p:cNvPicPr>
            <p:nvPr/>
          </p:nvPicPr>
          <p:blipFill>
            <a:blip r:embed="rId4"/>
            <a:srcRect/>
            <a:stretch>
              <a:fillRect/>
            </a:stretch>
          </p:blipFill>
          <p:spPr bwMode="auto">
            <a:xfrm>
              <a:off x="785786" y="4714884"/>
              <a:ext cx="1777328" cy="928694"/>
            </a:xfrm>
            <a:prstGeom prst="rect">
              <a:avLst/>
            </a:prstGeom>
            <a:noFill/>
            <a:ln w="9525">
              <a:noFill/>
              <a:miter lim="800000"/>
              <a:headEnd/>
              <a:tailEnd/>
            </a:ln>
            <a:effectLst/>
          </p:spPr>
        </p:pic>
        <p:sp>
          <p:nvSpPr>
            <p:cNvPr id="24" name="TextBox 23"/>
            <p:cNvSpPr txBox="1"/>
            <p:nvPr/>
          </p:nvSpPr>
          <p:spPr>
            <a:xfrm>
              <a:off x="828466" y="5214950"/>
              <a:ext cx="314510" cy="400110"/>
            </a:xfrm>
            <a:prstGeom prst="rect">
              <a:avLst/>
            </a:prstGeom>
            <a:solidFill>
              <a:schemeClr val="bg1"/>
            </a:solidFill>
          </p:spPr>
          <p:txBody>
            <a:bodyPr wrap="none" rtlCol="0">
              <a:spAutoFit/>
            </a:bodyPr>
            <a:lstStyle/>
            <a:p>
              <a:r>
                <a:rPr lang="ru-RU" sz="2000" dirty="0" smtClean="0"/>
                <a:t>1</a:t>
              </a:r>
              <a:endParaRPr lang="ru-RU" sz="2000" dirty="0"/>
            </a:p>
          </p:txBody>
        </p:sp>
      </p:grpSp>
      <p:sp>
        <p:nvSpPr>
          <p:cNvPr id="25" name="Прямоугольник 24"/>
          <p:cNvSpPr/>
          <p:nvPr/>
        </p:nvSpPr>
        <p:spPr>
          <a:xfrm>
            <a:off x="4500562" y="5072074"/>
            <a:ext cx="1063112" cy="369332"/>
          </a:xfrm>
          <a:prstGeom prst="rect">
            <a:avLst/>
          </a:prstGeom>
        </p:spPr>
        <p:txBody>
          <a:bodyPr wrap="none">
            <a:spAutoFit/>
          </a:bodyPr>
          <a:lstStyle/>
          <a:p>
            <a:r>
              <a:rPr lang="en-GB" dirty="0" smtClean="0"/>
              <a:t>Y=X</a:t>
            </a:r>
            <a:r>
              <a:rPr lang="en-GB" sz="1400" dirty="0" smtClean="0"/>
              <a:t>1+</a:t>
            </a:r>
            <a:r>
              <a:rPr lang="ru-RU" b="1" dirty="0" smtClean="0"/>
              <a:t>1</a:t>
            </a:r>
            <a:r>
              <a:rPr lang="ru-RU" dirty="0" smtClean="0"/>
              <a:t>=1</a:t>
            </a:r>
            <a:endParaRPr lang="en-GB" sz="1400"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57422" y="142852"/>
            <a:ext cx="3757760" cy="369332"/>
          </a:xfrm>
          <a:prstGeom prst="rect">
            <a:avLst/>
          </a:prstGeom>
          <a:noFill/>
        </p:spPr>
        <p:txBody>
          <a:bodyPr wrap="none" rtlCol="0">
            <a:spAutoFit/>
          </a:bodyPr>
          <a:lstStyle/>
          <a:p>
            <a:r>
              <a:rPr lang="ru-RU" b="1" dirty="0" smtClean="0">
                <a:solidFill>
                  <a:srgbClr val="FF0000"/>
                </a:solidFill>
              </a:rPr>
              <a:t>Рассмотрим логику элемента «НЕ»</a:t>
            </a:r>
            <a:r>
              <a:rPr lang="ru-RU" dirty="0" smtClean="0">
                <a:solidFill>
                  <a:srgbClr val="FF0000"/>
                </a:solidFill>
              </a:rPr>
              <a:t>:</a:t>
            </a:r>
            <a:endParaRPr lang="ru-RU" dirty="0">
              <a:solidFill>
                <a:srgbClr val="FF0000"/>
              </a:solidFill>
            </a:endParaRPr>
          </a:p>
        </p:txBody>
      </p:sp>
      <p:sp>
        <p:nvSpPr>
          <p:cNvPr id="5" name="TextBox 4"/>
          <p:cNvSpPr txBox="1"/>
          <p:nvPr/>
        </p:nvSpPr>
        <p:spPr>
          <a:xfrm>
            <a:off x="428596" y="500042"/>
            <a:ext cx="8501122" cy="1200329"/>
          </a:xfrm>
          <a:prstGeom prst="rect">
            <a:avLst/>
          </a:prstGeom>
          <a:noFill/>
        </p:spPr>
        <p:txBody>
          <a:bodyPr wrap="square" rtlCol="0">
            <a:spAutoFit/>
          </a:bodyPr>
          <a:lstStyle/>
          <a:p>
            <a:pPr algn="just"/>
            <a:r>
              <a:rPr lang="ru-RU" dirty="0" smtClean="0"/>
              <a:t>Т.к. у нас имеется </a:t>
            </a:r>
            <a:r>
              <a:rPr lang="ru-RU" b="1" dirty="0" smtClean="0"/>
              <a:t>1-н вход</a:t>
            </a:r>
            <a:r>
              <a:rPr lang="ru-RU" dirty="0" smtClean="0"/>
              <a:t>, обозначим его </a:t>
            </a:r>
            <a:r>
              <a:rPr lang="ru-RU" b="1" dirty="0" smtClean="0"/>
              <a:t>Х</a:t>
            </a:r>
            <a:r>
              <a:rPr lang="ru-RU" sz="1600" b="1" dirty="0" smtClean="0"/>
              <a:t> </a:t>
            </a:r>
            <a:r>
              <a:rPr lang="ru-RU" dirty="0" smtClean="0"/>
              <a:t>и </a:t>
            </a:r>
          </a:p>
          <a:p>
            <a:pPr algn="just"/>
            <a:r>
              <a:rPr lang="ru-RU" b="1" dirty="0" smtClean="0"/>
              <a:t>                                 1-н выход</a:t>
            </a:r>
            <a:r>
              <a:rPr lang="ru-RU" dirty="0" smtClean="0"/>
              <a:t> – обозначим его </a:t>
            </a:r>
            <a:r>
              <a:rPr lang="ru-RU" b="1" dirty="0" smtClean="0"/>
              <a:t>У</a:t>
            </a:r>
          </a:p>
          <a:p>
            <a:pPr algn="just"/>
            <a:endParaRPr lang="ru-RU" dirty="0" smtClean="0"/>
          </a:p>
          <a:p>
            <a:pPr algn="just"/>
            <a:r>
              <a:rPr lang="ru-RU" dirty="0" smtClean="0"/>
              <a:t>И построим к нему таблицу </a:t>
            </a:r>
            <a:r>
              <a:rPr lang="ru-RU" dirty="0" err="1" smtClean="0"/>
              <a:t>инстинности</a:t>
            </a:r>
            <a:endParaRPr lang="ru-RU" dirty="0" smtClean="0"/>
          </a:p>
        </p:txBody>
      </p:sp>
      <p:sp>
        <p:nvSpPr>
          <p:cNvPr id="11" name="TextBox 10"/>
          <p:cNvSpPr txBox="1"/>
          <p:nvPr/>
        </p:nvSpPr>
        <p:spPr>
          <a:xfrm>
            <a:off x="428596" y="4286256"/>
            <a:ext cx="4660828" cy="369332"/>
          </a:xfrm>
          <a:prstGeom prst="rect">
            <a:avLst/>
          </a:prstGeom>
          <a:noFill/>
        </p:spPr>
        <p:txBody>
          <a:bodyPr wrap="none" rtlCol="0">
            <a:spAutoFit/>
          </a:bodyPr>
          <a:lstStyle/>
          <a:p>
            <a:r>
              <a:rPr lang="kk-KZ" dirty="0" smtClean="0"/>
              <a:t>Т</a:t>
            </a:r>
            <a:r>
              <a:rPr lang="ru-RU" dirty="0" smtClean="0"/>
              <a:t>.е операция </a:t>
            </a:r>
            <a:r>
              <a:rPr lang="ru-RU" b="1" dirty="0" smtClean="0"/>
              <a:t>«НЕ» </a:t>
            </a:r>
            <a:r>
              <a:rPr lang="ru-RU" dirty="0" smtClean="0"/>
              <a:t>это операция </a:t>
            </a:r>
            <a:r>
              <a:rPr lang="ru-RU" b="1" dirty="0" smtClean="0"/>
              <a:t>ОТРИЦАНИЯ</a:t>
            </a:r>
            <a:endParaRPr lang="ru-RU" b="1" dirty="0"/>
          </a:p>
        </p:txBody>
      </p:sp>
      <p:sp>
        <p:nvSpPr>
          <p:cNvPr id="12" name="TextBox 11"/>
          <p:cNvSpPr txBox="1"/>
          <p:nvPr/>
        </p:nvSpPr>
        <p:spPr>
          <a:xfrm>
            <a:off x="428596" y="4786322"/>
            <a:ext cx="7715304" cy="923330"/>
          </a:xfrm>
          <a:prstGeom prst="rect">
            <a:avLst/>
          </a:prstGeom>
          <a:noFill/>
        </p:spPr>
        <p:txBody>
          <a:bodyPr wrap="square" rtlCol="0">
            <a:spAutoFit/>
          </a:bodyPr>
          <a:lstStyle/>
          <a:p>
            <a:r>
              <a:rPr lang="ru-RU" b="1" dirty="0" smtClean="0"/>
              <a:t>Логика такая: </a:t>
            </a:r>
            <a:r>
              <a:rPr lang="ru-RU" dirty="0" smtClean="0"/>
              <a:t>элемент «НЕ» переворачивает значение.</a:t>
            </a:r>
          </a:p>
          <a:p>
            <a:r>
              <a:rPr lang="ru-RU" dirty="0" smtClean="0"/>
              <a:t>Входы на всех элементах взаимозаменяемы и равнозначны. И даже если мы поменяем входы, логика не изменится.</a:t>
            </a:r>
            <a:endParaRPr lang="ru-RU" dirty="0"/>
          </a:p>
        </p:txBody>
      </p:sp>
      <p:sp>
        <p:nvSpPr>
          <p:cNvPr id="15" name="Прямоугольник 14"/>
          <p:cNvSpPr/>
          <p:nvPr/>
        </p:nvSpPr>
        <p:spPr>
          <a:xfrm>
            <a:off x="3857620" y="2285992"/>
            <a:ext cx="4572000" cy="615553"/>
          </a:xfrm>
          <a:prstGeom prst="rect">
            <a:avLst/>
          </a:prstGeom>
        </p:spPr>
        <p:txBody>
          <a:bodyPr>
            <a:spAutoFit/>
          </a:bodyPr>
          <a:lstStyle/>
          <a:p>
            <a:r>
              <a:rPr lang="ru-RU" dirty="0" smtClean="0"/>
              <a:t>Алгебраическое выражение: </a:t>
            </a:r>
            <a:r>
              <a:rPr lang="en-GB" b="1" dirty="0" smtClean="0"/>
              <a:t>Y=</a:t>
            </a:r>
            <a:r>
              <a:rPr lang="ru-RU" b="1" dirty="0" smtClean="0"/>
              <a:t>Х</a:t>
            </a:r>
            <a:endParaRPr lang="ru-RU" sz="1600" b="1" dirty="0" smtClean="0"/>
          </a:p>
          <a:p>
            <a:endParaRPr lang="ru-RU" sz="1600" b="1" dirty="0" smtClean="0"/>
          </a:p>
        </p:txBody>
      </p:sp>
      <p:pic>
        <p:nvPicPr>
          <p:cNvPr id="17410" name="Picture 2"/>
          <p:cNvPicPr>
            <a:picLocks noChangeAspect="1" noChangeArrowheads="1"/>
          </p:cNvPicPr>
          <p:nvPr/>
        </p:nvPicPr>
        <p:blipFill>
          <a:blip r:embed="rId2"/>
          <a:srcRect/>
          <a:stretch>
            <a:fillRect/>
          </a:stretch>
        </p:blipFill>
        <p:spPr bwMode="auto">
          <a:xfrm>
            <a:off x="428595" y="1785926"/>
            <a:ext cx="1377733" cy="714380"/>
          </a:xfrm>
          <a:prstGeom prst="rect">
            <a:avLst/>
          </a:prstGeom>
          <a:noFill/>
          <a:ln w="9525">
            <a:noFill/>
            <a:miter lim="800000"/>
            <a:headEnd/>
            <a:tailEnd/>
          </a:ln>
          <a:effectLst/>
        </p:spPr>
      </p:pic>
      <p:pic>
        <p:nvPicPr>
          <p:cNvPr id="17411" name="Picture 3"/>
          <p:cNvPicPr>
            <a:picLocks noChangeAspect="1" noChangeArrowheads="1"/>
          </p:cNvPicPr>
          <p:nvPr/>
        </p:nvPicPr>
        <p:blipFill>
          <a:blip r:embed="rId3"/>
          <a:srcRect/>
          <a:stretch>
            <a:fillRect/>
          </a:stretch>
        </p:blipFill>
        <p:spPr bwMode="auto">
          <a:xfrm>
            <a:off x="1785918" y="1643050"/>
            <a:ext cx="1214446" cy="1650401"/>
          </a:xfrm>
          <a:prstGeom prst="rect">
            <a:avLst/>
          </a:prstGeom>
          <a:noFill/>
          <a:ln w="9525">
            <a:noFill/>
            <a:miter lim="800000"/>
            <a:headEnd/>
            <a:tailEnd/>
          </a:ln>
          <a:effectLst/>
        </p:spPr>
      </p:pic>
      <p:cxnSp>
        <p:nvCxnSpPr>
          <p:cNvPr id="16" name="Прямая соединительная линия 15"/>
          <p:cNvCxnSpPr/>
          <p:nvPr/>
        </p:nvCxnSpPr>
        <p:spPr>
          <a:xfrm>
            <a:off x="7000892" y="2357430"/>
            <a:ext cx="214314"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5720" y="285728"/>
            <a:ext cx="6620787" cy="369332"/>
          </a:xfrm>
          <a:prstGeom prst="rect">
            <a:avLst/>
          </a:prstGeom>
          <a:noFill/>
        </p:spPr>
        <p:txBody>
          <a:bodyPr wrap="none" rtlCol="0">
            <a:spAutoFit/>
          </a:bodyPr>
          <a:lstStyle/>
          <a:p>
            <a:r>
              <a:rPr lang="ru-RU" dirty="0" smtClean="0"/>
              <a:t>Составим комбинационную схему (КС) из 3-х базовых элементов.</a:t>
            </a:r>
            <a:endParaRPr lang="ru-RU" dirty="0"/>
          </a:p>
        </p:txBody>
      </p:sp>
      <p:sp>
        <p:nvSpPr>
          <p:cNvPr id="5" name="TextBox 4"/>
          <p:cNvSpPr txBox="1"/>
          <p:nvPr/>
        </p:nvSpPr>
        <p:spPr>
          <a:xfrm>
            <a:off x="357158" y="785794"/>
            <a:ext cx="7863563" cy="369332"/>
          </a:xfrm>
          <a:prstGeom prst="rect">
            <a:avLst/>
          </a:prstGeom>
          <a:noFill/>
        </p:spPr>
        <p:txBody>
          <a:bodyPr wrap="none" rtlCol="0">
            <a:spAutoFit/>
          </a:bodyPr>
          <a:lstStyle/>
          <a:p>
            <a:r>
              <a:rPr lang="ru-RU" dirty="0" smtClean="0"/>
              <a:t>1) Общий вид КС показан на рис. (Х</a:t>
            </a:r>
            <a:r>
              <a:rPr lang="ru-RU" sz="1400" dirty="0" smtClean="0"/>
              <a:t>1</a:t>
            </a:r>
            <a:r>
              <a:rPr lang="ru-RU" dirty="0" smtClean="0"/>
              <a:t>, Х</a:t>
            </a:r>
            <a:r>
              <a:rPr lang="ru-RU" sz="1400" dirty="0" smtClean="0"/>
              <a:t>2</a:t>
            </a:r>
            <a:r>
              <a:rPr lang="ru-RU" dirty="0" smtClean="0"/>
              <a:t>, Х</a:t>
            </a:r>
            <a:r>
              <a:rPr lang="ru-RU" sz="1400" dirty="0" smtClean="0"/>
              <a:t>3</a:t>
            </a:r>
            <a:r>
              <a:rPr lang="ru-RU" dirty="0" smtClean="0"/>
              <a:t>, т.к. составляем схему из 3-х </a:t>
            </a:r>
            <a:r>
              <a:rPr lang="ru-RU" dirty="0" err="1" smtClean="0"/>
              <a:t>эл-ов</a:t>
            </a:r>
            <a:r>
              <a:rPr lang="ru-RU" dirty="0" smtClean="0"/>
              <a:t>)</a:t>
            </a:r>
            <a:endParaRPr lang="ru-RU" dirty="0"/>
          </a:p>
        </p:txBody>
      </p:sp>
      <p:grpSp>
        <p:nvGrpSpPr>
          <p:cNvPr id="18" name="Группа 17"/>
          <p:cNvGrpSpPr/>
          <p:nvPr/>
        </p:nvGrpSpPr>
        <p:grpSpPr>
          <a:xfrm>
            <a:off x="714348" y="1357298"/>
            <a:ext cx="1857388" cy="1928826"/>
            <a:chOff x="785786" y="1357298"/>
            <a:chExt cx="1857388" cy="1928826"/>
          </a:xfrm>
        </p:grpSpPr>
        <p:sp>
          <p:nvSpPr>
            <p:cNvPr id="6" name="Прямоугольник 5"/>
            <p:cNvSpPr/>
            <p:nvPr/>
          </p:nvSpPr>
          <p:spPr>
            <a:xfrm>
              <a:off x="1285852" y="1428736"/>
              <a:ext cx="857256" cy="185738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8" name="Прямая со стрелкой 7"/>
            <p:cNvCxnSpPr/>
            <p:nvPr/>
          </p:nvCxnSpPr>
          <p:spPr>
            <a:xfrm>
              <a:off x="785786" y="1714488"/>
              <a:ext cx="500066" cy="158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Прямая со стрелкой 8"/>
            <p:cNvCxnSpPr/>
            <p:nvPr/>
          </p:nvCxnSpPr>
          <p:spPr>
            <a:xfrm>
              <a:off x="785786" y="2071678"/>
              <a:ext cx="500066" cy="158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 name="Прямая со стрелкой 9"/>
            <p:cNvCxnSpPr/>
            <p:nvPr/>
          </p:nvCxnSpPr>
          <p:spPr>
            <a:xfrm>
              <a:off x="785786" y="2428868"/>
              <a:ext cx="500066" cy="158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357290" y="1500174"/>
              <a:ext cx="426912" cy="369332"/>
            </a:xfrm>
            <a:prstGeom prst="rect">
              <a:avLst/>
            </a:prstGeom>
            <a:noFill/>
          </p:spPr>
          <p:txBody>
            <a:bodyPr wrap="none" rtlCol="0">
              <a:spAutoFit/>
            </a:bodyPr>
            <a:lstStyle/>
            <a:p>
              <a:r>
                <a:rPr lang="ru-RU" dirty="0" smtClean="0"/>
                <a:t>КС</a:t>
              </a:r>
              <a:endParaRPr lang="ru-RU" dirty="0"/>
            </a:p>
          </p:txBody>
        </p:sp>
        <p:sp>
          <p:nvSpPr>
            <p:cNvPr id="12" name="TextBox 11"/>
            <p:cNvSpPr txBox="1"/>
            <p:nvPr/>
          </p:nvSpPr>
          <p:spPr>
            <a:xfrm>
              <a:off x="785786" y="1357298"/>
              <a:ext cx="396262" cy="369332"/>
            </a:xfrm>
            <a:prstGeom prst="rect">
              <a:avLst/>
            </a:prstGeom>
            <a:noFill/>
          </p:spPr>
          <p:txBody>
            <a:bodyPr wrap="none" rtlCol="0">
              <a:spAutoFit/>
            </a:bodyPr>
            <a:lstStyle/>
            <a:p>
              <a:r>
                <a:rPr lang="ru-RU" dirty="0" smtClean="0"/>
                <a:t>Х</a:t>
              </a:r>
              <a:r>
                <a:rPr lang="ru-RU" sz="1400" dirty="0" smtClean="0"/>
                <a:t>1</a:t>
              </a:r>
              <a:endParaRPr lang="ru-RU" sz="1400" dirty="0"/>
            </a:p>
          </p:txBody>
        </p:sp>
        <p:sp>
          <p:nvSpPr>
            <p:cNvPr id="13" name="TextBox 12"/>
            <p:cNvSpPr txBox="1"/>
            <p:nvPr/>
          </p:nvSpPr>
          <p:spPr>
            <a:xfrm>
              <a:off x="785786" y="1714488"/>
              <a:ext cx="396262" cy="369332"/>
            </a:xfrm>
            <a:prstGeom prst="rect">
              <a:avLst/>
            </a:prstGeom>
            <a:noFill/>
          </p:spPr>
          <p:txBody>
            <a:bodyPr wrap="none" rtlCol="0">
              <a:spAutoFit/>
            </a:bodyPr>
            <a:lstStyle/>
            <a:p>
              <a:r>
                <a:rPr lang="ru-RU" dirty="0" smtClean="0"/>
                <a:t>Х</a:t>
              </a:r>
              <a:r>
                <a:rPr lang="ru-RU" sz="1400" dirty="0" smtClean="0"/>
                <a:t>2</a:t>
              </a:r>
              <a:endParaRPr lang="ru-RU" sz="1400" dirty="0"/>
            </a:p>
          </p:txBody>
        </p:sp>
        <p:sp>
          <p:nvSpPr>
            <p:cNvPr id="14" name="TextBox 13"/>
            <p:cNvSpPr txBox="1"/>
            <p:nvPr/>
          </p:nvSpPr>
          <p:spPr>
            <a:xfrm>
              <a:off x="785786" y="2071678"/>
              <a:ext cx="396262" cy="369332"/>
            </a:xfrm>
            <a:prstGeom prst="rect">
              <a:avLst/>
            </a:prstGeom>
            <a:noFill/>
          </p:spPr>
          <p:txBody>
            <a:bodyPr wrap="none" rtlCol="0">
              <a:spAutoFit/>
            </a:bodyPr>
            <a:lstStyle/>
            <a:p>
              <a:r>
                <a:rPr lang="ru-RU" dirty="0" smtClean="0"/>
                <a:t>Х</a:t>
              </a:r>
              <a:r>
                <a:rPr lang="ru-RU" sz="1400" dirty="0" smtClean="0"/>
                <a:t>3</a:t>
              </a:r>
              <a:endParaRPr lang="ru-RU" sz="1400" dirty="0"/>
            </a:p>
          </p:txBody>
        </p:sp>
        <p:cxnSp>
          <p:nvCxnSpPr>
            <p:cNvPr id="15" name="Прямая со стрелкой 14"/>
            <p:cNvCxnSpPr/>
            <p:nvPr/>
          </p:nvCxnSpPr>
          <p:spPr>
            <a:xfrm>
              <a:off x="2143108" y="1714488"/>
              <a:ext cx="500066" cy="158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2214546" y="1357298"/>
              <a:ext cx="306494" cy="369332"/>
            </a:xfrm>
            <a:prstGeom prst="rect">
              <a:avLst/>
            </a:prstGeom>
            <a:noFill/>
          </p:spPr>
          <p:txBody>
            <a:bodyPr wrap="none" rtlCol="0">
              <a:spAutoFit/>
            </a:bodyPr>
            <a:lstStyle/>
            <a:p>
              <a:r>
                <a:rPr lang="ru-RU" dirty="0" smtClean="0"/>
                <a:t>У</a:t>
              </a:r>
              <a:endParaRPr lang="ru-RU" dirty="0"/>
            </a:p>
          </p:txBody>
        </p:sp>
      </p:grpSp>
      <p:sp>
        <p:nvSpPr>
          <p:cNvPr id="17" name="TextBox 16"/>
          <p:cNvSpPr txBox="1"/>
          <p:nvPr/>
        </p:nvSpPr>
        <p:spPr>
          <a:xfrm>
            <a:off x="2928926" y="1214422"/>
            <a:ext cx="5954002" cy="646331"/>
          </a:xfrm>
          <a:prstGeom prst="rect">
            <a:avLst/>
          </a:prstGeom>
          <a:noFill/>
        </p:spPr>
        <p:txBody>
          <a:bodyPr wrap="none" rtlCol="0">
            <a:spAutoFit/>
          </a:bodyPr>
          <a:lstStyle/>
          <a:p>
            <a:r>
              <a:rPr lang="ru-RU" dirty="0" smtClean="0"/>
              <a:t>2. КС должна работать по следующей таблице истинности.</a:t>
            </a:r>
          </a:p>
          <a:p>
            <a:r>
              <a:rPr lang="ru-RU" dirty="0" smtClean="0"/>
              <a:t>Составляем таблицу истинности:</a:t>
            </a:r>
            <a:endParaRPr lang="ru-RU" dirty="0"/>
          </a:p>
        </p:txBody>
      </p:sp>
      <p:graphicFrame>
        <p:nvGraphicFramePr>
          <p:cNvPr id="20" name="Таблица 19"/>
          <p:cNvGraphicFramePr>
            <a:graphicFrameLocks noGrp="1"/>
          </p:cNvGraphicFramePr>
          <p:nvPr/>
        </p:nvGraphicFramePr>
        <p:xfrm>
          <a:off x="2357422" y="2306018"/>
          <a:ext cx="2500332" cy="3337560"/>
        </p:xfrm>
        <a:graphic>
          <a:graphicData uri="http://schemas.openxmlformats.org/drawingml/2006/table">
            <a:tbl>
              <a:tblPr firstRow="1" bandRow="1">
                <a:tableStyleId>{073A0DAA-6AF3-43AB-8588-CEC1D06C72B9}</a:tableStyleId>
              </a:tblPr>
              <a:tblGrid>
                <a:gridCol w="614367"/>
                <a:gridCol w="461904"/>
                <a:gridCol w="403601"/>
                <a:gridCol w="470869"/>
                <a:gridCol w="549591"/>
              </a:tblGrid>
              <a:tr h="370840">
                <a:tc>
                  <a:txBody>
                    <a:bodyPr/>
                    <a:lstStyle/>
                    <a:p>
                      <a:endParaRPr lang="ru-RU" sz="1400" dirty="0"/>
                    </a:p>
                  </a:txBody>
                  <a:tcPr/>
                </a:tc>
                <a:tc>
                  <a:txBody>
                    <a:bodyPr/>
                    <a:lstStyle/>
                    <a:p>
                      <a:r>
                        <a:rPr lang="en-GB" dirty="0" smtClean="0"/>
                        <a:t>X</a:t>
                      </a:r>
                      <a:r>
                        <a:rPr lang="en-GB" sz="1400" dirty="0" smtClean="0"/>
                        <a:t>1</a:t>
                      </a:r>
                      <a:endParaRPr lang="ru-RU" dirty="0"/>
                    </a:p>
                  </a:txBody>
                  <a:tcPr/>
                </a:tc>
                <a:tc>
                  <a:txBody>
                    <a:bodyPr/>
                    <a:lstStyle/>
                    <a:p>
                      <a:r>
                        <a:rPr lang="en-GB" dirty="0" smtClean="0"/>
                        <a:t>X</a:t>
                      </a:r>
                      <a:r>
                        <a:rPr lang="en-GB" sz="1400" dirty="0" smtClean="0"/>
                        <a:t>2</a:t>
                      </a:r>
                      <a:endParaRPr lang="ru-RU" dirty="0"/>
                    </a:p>
                  </a:txBody>
                  <a:tcPr/>
                </a:tc>
                <a:tc>
                  <a:txBody>
                    <a:bodyPr/>
                    <a:lstStyle/>
                    <a:p>
                      <a:r>
                        <a:rPr lang="en-GB" dirty="0" smtClean="0"/>
                        <a:t>X</a:t>
                      </a:r>
                      <a:r>
                        <a:rPr lang="en-GB" sz="1400" dirty="0" smtClean="0"/>
                        <a:t>3</a:t>
                      </a:r>
                      <a:endParaRPr lang="ru-RU" dirty="0"/>
                    </a:p>
                  </a:txBody>
                  <a:tcPr/>
                </a:tc>
                <a:tc>
                  <a:txBody>
                    <a:bodyPr/>
                    <a:lstStyle/>
                    <a:p>
                      <a:r>
                        <a:rPr lang="en-GB" dirty="0" smtClean="0"/>
                        <a:t>Y</a:t>
                      </a:r>
                      <a:endParaRPr lang="ru-RU" dirty="0"/>
                    </a:p>
                  </a:txBody>
                  <a:tcPr/>
                </a:tc>
              </a:tr>
              <a:tr h="370840">
                <a:tc>
                  <a:txBody>
                    <a:bodyPr/>
                    <a:lstStyle/>
                    <a:p>
                      <a:r>
                        <a:rPr lang="ru-RU" sz="1400" dirty="0" smtClean="0"/>
                        <a:t>1)</a:t>
                      </a:r>
                      <a:endParaRPr lang="ru-RU" sz="1400" dirty="0"/>
                    </a:p>
                  </a:txBody>
                  <a:tcPr/>
                </a:tc>
                <a:tc>
                  <a:txBody>
                    <a:bodyPr/>
                    <a:lstStyle/>
                    <a:p>
                      <a:r>
                        <a:rPr lang="en-GB" dirty="0" smtClean="0"/>
                        <a:t>0</a:t>
                      </a:r>
                      <a:endParaRPr lang="ru-RU" dirty="0"/>
                    </a:p>
                  </a:txBody>
                  <a:tcPr/>
                </a:tc>
                <a:tc>
                  <a:txBody>
                    <a:bodyPr/>
                    <a:lstStyle/>
                    <a:p>
                      <a:r>
                        <a:rPr lang="en-GB" dirty="0" smtClean="0"/>
                        <a:t>0</a:t>
                      </a:r>
                      <a:endParaRPr lang="ru-RU" dirty="0"/>
                    </a:p>
                  </a:txBody>
                  <a:tcPr/>
                </a:tc>
                <a:tc>
                  <a:txBody>
                    <a:bodyPr/>
                    <a:lstStyle/>
                    <a:p>
                      <a:r>
                        <a:rPr lang="en-GB" dirty="0" smtClean="0"/>
                        <a:t>0</a:t>
                      </a:r>
                      <a:endParaRPr lang="ru-RU" dirty="0"/>
                    </a:p>
                  </a:txBody>
                  <a:tcPr/>
                </a:tc>
                <a:tc>
                  <a:txBody>
                    <a:bodyPr/>
                    <a:lstStyle/>
                    <a:p>
                      <a:r>
                        <a:rPr lang="en-GB" dirty="0" smtClean="0"/>
                        <a:t>0</a:t>
                      </a:r>
                      <a:endParaRPr lang="ru-RU" dirty="0"/>
                    </a:p>
                  </a:txBody>
                  <a:tcPr/>
                </a:tc>
              </a:tr>
              <a:tr h="370840">
                <a:tc>
                  <a:txBody>
                    <a:bodyPr/>
                    <a:lstStyle/>
                    <a:p>
                      <a:r>
                        <a:rPr lang="ru-RU" sz="1400" dirty="0" smtClean="0"/>
                        <a:t>2)</a:t>
                      </a:r>
                      <a:endParaRPr lang="ru-RU" sz="1400" dirty="0"/>
                    </a:p>
                  </a:txBody>
                  <a:tcPr/>
                </a:tc>
                <a:tc>
                  <a:txBody>
                    <a:bodyPr/>
                    <a:lstStyle/>
                    <a:p>
                      <a:r>
                        <a:rPr lang="en-GB" dirty="0" smtClean="0"/>
                        <a:t>0</a:t>
                      </a:r>
                      <a:endParaRPr lang="ru-RU" dirty="0"/>
                    </a:p>
                  </a:txBody>
                  <a:tcPr/>
                </a:tc>
                <a:tc>
                  <a:txBody>
                    <a:bodyPr/>
                    <a:lstStyle/>
                    <a:p>
                      <a:r>
                        <a:rPr lang="en-GB" dirty="0" smtClean="0"/>
                        <a:t>0</a:t>
                      </a:r>
                      <a:endParaRPr lang="ru-RU" dirty="0"/>
                    </a:p>
                  </a:txBody>
                  <a:tcPr/>
                </a:tc>
                <a:tc>
                  <a:txBody>
                    <a:bodyPr/>
                    <a:lstStyle/>
                    <a:p>
                      <a:r>
                        <a:rPr lang="en-GB" dirty="0" smtClean="0"/>
                        <a:t>1</a:t>
                      </a:r>
                      <a:endParaRPr lang="ru-RU" dirty="0"/>
                    </a:p>
                  </a:txBody>
                  <a:tcPr/>
                </a:tc>
                <a:tc>
                  <a:txBody>
                    <a:bodyPr/>
                    <a:lstStyle/>
                    <a:p>
                      <a:r>
                        <a:rPr lang="en-GB" dirty="0" smtClean="0"/>
                        <a:t>0</a:t>
                      </a:r>
                      <a:endParaRPr lang="ru-RU" dirty="0"/>
                    </a:p>
                  </a:txBody>
                  <a:tcPr/>
                </a:tc>
              </a:tr>
              <a:tr h="370840">
                <a:tc>
                  <a:txBody>
                    <a:bodyPr/>
                    <a:lstStyle/>
                    <a:p>
                      <a:r>
                        <a:rPr lang="ru-RU" sz="1400" dirty="0" smtClean="0"/>
                        <a:t>3)</a:t>
                      </a:r>
                      <a:endParaRPr lang="ru-RU" sz="1400" dirty="0"/>
                    </a:p>
                  </a:txBody>
                  <a:tcPr/>
                </a:tc>
                <a:tc>
                  <a:txBody>
                    <a:bodyPr/>
                    <a:lstStyle/>
                    <a:p>
                      <a:r>
                        <a:rPr lang="en-GB" dirty="0" smtClean="0"/>
                        <a:t>0</a:t>
                      </a:r>
                      <a:endParaRPr lang="ru-RU" dirty="0"/>
                    </a:p>
                  </a:txBody>
                  <a:tcPr/>
                </a:tc>
                <a:tc>
                  <a:txBody>
                    <a:bodyPr/>
                    <a:lstStyle/>
                    <a:p>
                      <a:r>
                        <a:rPr lang="en-GB" dirty="0" smtClean="0"/>
                        <a:t>1</a:t>
                      </a:r>
                      <a:endParaRPr lang="ru-RU" dirty="0"/>
                    </a:p>
                  </a:txBody>
                  <a:tcPr/>
                </a:tc>
                <a:tc>
                  <a:txBody>
                    <a:bodyPr/>
                    <a:lstStyle/>
                    <a:p>
                      <a:r>
                        <a:rPr lang="en-GB" dirty="0" smtClean="0"/>
                        <a:t>0</a:t>
                      </a:r>
                      <a:endParaRPr lang="ru-RU" dirty="0"/>
                    </a:p>
                  </a:txBody>
                  <a:tcPr/>
                </a:tc>
                <a:tc>
                  <a:txBody>
                    <a:bodyPr/>
                    <a:lstStyle/>
                    <a:p>
                      <a:r>
                        <a:rPr lang="en-GB" dirty="0" smtClean="0"/>
                        <a:t>0</a:t>
                      </a:r>
                      <a:endParaRPr lang="ru-RU" dirty="0"/>
                    </a:p>
                  </a:txBody>
                  <a:tcPr/>
                </a:tc>
              </a:tr>
              <a:tr h="370840">
                <a:tc>
                  <a:txBody>
                    <a:bodyPr/>
                    <a:lstStyle/>
                    <a:p>
                      <a:r>
                        <a:rPr lang="ru-RU" sz="1400" dirty="0" smtClean="0"/>
                        <a:t>4)</a:t>
                      </a:r>
                      <a:endParaRPr lang="ru-RU" sz="1400" dirty="0"/>
                    </a:p>
                  </a:txBody>
                  <a:tcPr/>
                </a:tc>
                <a:tc>
                  <a:txBody>
                    <a:bodyPr/>
                    <a:lstStyle/>
                    <a:p>
                      <a:r>
                        <a:rPr lang="en-GB" dirty="0" smtClean="0"/>
                        <a:t>1</a:t>
                      </a:r>
                      <a:endParaRPr lang="ru-RU" dirty="0"/>
                    </a:p>
                  </a:txBody>
                  <a:tcPr/>
                </a:tc>
                <a:tc>
                  <a:txBody>
                    <a:bodyPr/>
                    <a:lstStyle/>
                    <a:p>
                      <a:r>
                        <a:rPr lang="en-GB" dirty="0" smtClean="0"/>
                        <a:t>0</a:t>
                      </a:r>
                      <a:endParaRPr lang="ru-RU" dirty="0"/>
                    </a:p>
                  </a:txBody>
                  <a:tcPr/>
                </a:tc>
                <a:tc>
                  <a:txBody>
                    <a:bodyPr/>
                    <a:lstStyle/>
                    <a:p>
                      <a:r>
                        <a:rPr lang="en-GB" dirty="0" smtClean="0"/>
                        <a:t>0</a:t>
                      </a:r>
                      <a:endParaRPr lang="ru-RU" dirty="0"/>
                    </a:p>
                  </a:txBody>
                  <a:tcPr/>
                </a:tc>
                <a:tc>
                  <a:txBody>
                    <a:bodyPr/>
                    <a:lstStyle/>
                    <a:p>
                      <a:r>
                        <a:rPr lang="en-GB" dirty="0" smtClean="0"/>
                        <a:t>0</a:t>
                      </a:r>
                      <a:endParaRPr lang="ru-RU" dirty="0"/>
                    </a:p>
                  </a:txBody>
                  <a:tcPr/>
                </a:tc>
              </a:tr>
              <a:tr h="370840">
                <a:tc>
                  <a:txBody>
                    <a:bodyPr/>
                    <a:lstStyle/>
                    <a:p>
                      <a:r>
                        <a:rPr lang="ru-RU" sz="1400" dirty="0" smtClean="0"/>
                        <a:t>5)</a:t>
                      </a:r>
                      <a:endParaRPr lang="ru-RU" sz="1400" dirty="0"/>
                    </a:p>
                  </a:txBody>
                  <a:tcPr/>
                </a:tc>
                <a:tc>
                  <a:txBody>
                    <a:bodyPr/>
                    <a:lstStyle/>
                    <a:p>
                      <a:r>
                        <a:rPr lang="en-GB" dirty="0" smtClean="0"/>
                        <a:t>1</a:t>
                      </a:r>
                      <a:endParaRPr lang="ru-RU" dirty="0"/>
                    </a:p>
                  </a:txBody>
                  <a:tcPr/>
                </a:tc>
                <a:tc>
                  <a:txBody>
                    <a:bodyPr/>
                    <a:lstStyle/>
                    <a:p>
                      <a:r>
                        <a:rPr lang="en-GB" dirty="0" smtClean="0"/>
                        <a:t>1</a:t>
                      </a:r>
                      <a:endParaRPr lang="ru-RU" dirty="0"/>
                    </a:p>
                  </a:txBody>
                  <a:tcPr/>
                </a:tc>
                <a:tc>
                  <a:txBody>
                    <a:bodyPr/>
                    <a:lstStyle/>
                    <a:p>
                      <a:r>
                        <a:rPr lang="en-GB" dirty="0" smtClean="0"/>
                        <a:t>0</a:t>
                      </a:r>
                      <a:endParaRPr lang="ru-RU" dirty="0"/>
                    </a:p>
                  </a:txBody>
                  <a:tcPr/>
                </a:tc>
                <a:tc>
                  <a:txBody>
                    <a:bodyPr/>
                    <a:lstStyle/>
                    <a:p>
                      <a:r>
                        <a:rPr lang="en-GB" dirty="0" smtClean="0"/>
                        <a:t>1</a:t>
                      </a:r>
                      <a:endParaRPr lang="ru-RU" dirty="0"/>
                    </a:p>
                  </a:txBody>
                  <a:tcPr/>
                </a:tc>
              </a:tr>
              <a:tr h="370840">
                <a:tc>
                  <a:txBody>
                    <a:bodyPr/>
                    <a:lstStyle/>
                    <a:p>
                      <a:r>
                        <a:rPr lang="ru-RU" sz="1400" dirty="0" smtClean="0"/>
                        <a:t>6)</a:t>
                      </a:r>
                      <a:endParaRPr lang="ru-RU" sz="1400" dirty="0"/>
                    </a:p>
                  </a:txBody>
                  <a:tcPr/>
                </a:tc>
                <a:tc>
                  <a:txBody>
                    <a:bodyPr/>
                    <a:lstStyle/>
                    <a:p>
                      <a:r>
                        <a:rPr lang="en-GB" dirty="0" smtClean="0"/>
                        <a:t>1</a:t>
                      </a:r>
                      <a:endParaRPr lang="ru-RU" dirty="0"/>
                    </a:p>
                  </a:txBody>
                  <a:tcPr/>
                </a:tc>
                <a:tc>
                  <a:txBody>
                    <a:bodyPr/>
                    <a:lstStyle/>
                    <a:p>
                      <a:r>
                        <a:rPr lang="en-GB" dirty="0" smtClean="0"/>
                        <a:t>0</a:t>
                      </a:r>
                      <a:endParaRPr lang="ru-RU" dirty="0"/>
                    </a:p>
                  </a:txBody>
                  <a:tcPr/>
                </a:tc>
                <a:tc>
                  <a:txBody>
                    <a:bodyPr/>
                    <a:lstStyle/>
                    <a:p>
                      <a:r>
                        <a:rPr lang="en-GB" dirty="0" smtClean="0"/>
                        <a:t>1</a:t>
                      </a:r>
                      <a:endParaRPr lang="ru-RU" dirty="0"/>
                    </a:p>
                  </a:txBody>
                  <a:tcPr/>
                </a:tc>
                <a:tc>
                  <a:txBody>
                    <a:bodyPr/>
                    <a:lstStyle/>
                    <a:p>
                      <a:r>
                        <a:rPr lang="en-GB" dirty="0" smtClean="0"/>
                        <a:t>1</a:t>
                      </a:r>
                      <a:endParaRPr lang="ru-RU" dirty="0"/>
                    </a:p>
                  </a:txBody>
                  <a:tcPr/>
                </a:tc>
              </a:tr>
              <a:tr h="370840">
                <a:tc>
                  <a:txBody>
                    <a:bodyPr/>
                    <a:lstStyle/>
                    <a:p>
                      <a:r>
                        <a:rPr lang="ru-RU" sz="1400" dirty="0" smtClean="0"/>
                        <a:t>7)</a:t>
                      </a:r>
                      <a:endParaRPr lang="ru-RU" sz="1400" dirty="0"/>
                    </a:p>
                  </a:txBody>
                  <a:tcPr/>
                </a:tc>
                <a:tc>
                  <a:txBody>
                    <a:bodyPr/>
                    <a:lstStyle/>
                    <a:p>
                      <a:r>
                        <a:rPr lang="en-GB" dirty="0" smtClean="0"/>
                        <a:t>1</a:t>
                      </a:r>
                      <a:endParaRPr lang="ru-RU" dirty="0"/>
                    </a:p>
                  </a:txBody>
                  <a:tcPr/>
                </a:tc>
                <a:tc>
                  <a:txBody>
                    <a:bodyPr/>
                    <a:lstStyle/>
                    <a:p>
                      <a:r>
                        <a:rPr lang="en-GB" dirty="0" smtClean="0"/>
                        <a:t>1</a:t>
                      </a:r>
                      <a:endParaRPr lang="ru-RU" dirty="0"/>
                    </a:p>
                  </a:txBody>
                  <a:tcPr/>
                </a:tc>
                <a:tc>
                  <a:txBody>
                    <a:bodyPr/>
                    <a:lstStyle/>
                    <a:p>
                      <a:r>
                        <a:rPr lang="en-GB" dirty="0" smtClean="0"/>
                        <a:t>1</a:t>
                      </a:r>
                      <a:endParaRPr lang="ru-RU" dirty="0"/>
                    </a:p>
                  </a:txBody>
                  <a:tcPr/>
                </a:tc>
                <a:tc>
                  <a:txBody>
                    <a:bodyPr/>
                    <a:lstStyle/>
                    <a:p>
                      <a:r>
                        <a:rPr lang="en-GB" dirty="0" smtClean="0"/>
                        <a:t>1</a:t>
                      </a:r>
                      <a:endParaRPr lang="ru-RU" dirty="0"/>
                    </a:p>
                  </a:txBody>
                  <a:tcPr/>
                </a:tc>
              </a:tr>
              <a:tr h="370840">
                <a:tc>
                  <a:txBody>
                    <a:bodyPr/>
                    <a:lstStyle/>
                    <a:p>
                      <a:r>
                        <a:rPr lang="ru-RU" sz="1400" dirty="0" smtClean="0"/>
                        <a:t>8)</a:t>
                      </a:r>
                      <a:endParaRPr lang="ru-RU" sz="1400" dirty="0"/>
                    </a:p>
                  </a:txBody>
                  <a:tcPr/>
                </a:tc>
                <a:tc>
                  <a:txBody>
                    <a:bodyPr/>
                    <a:lstStyle/>
                    <a:p>
                      <a:r>
                        <a:rPr lang="en-GB" dirty="0" smtClean="0"/>
                        <a:t>0</a:t>
                      </a:r>
                      <a:endParaRPr lang="ru-RU" dirty="0"/>
                    </a:p>
                  </a:txBody>
                  <a:tcPr/>
                </a:tc>
                <a:tc>
                  <a:txBody>
                    <a:bodyPr/>
                    <a:lstStyle/>
                    <a:p>
                      <a:r>
                        <a:rPr lang="en-GB" dirty="0" smtClean="0"/>
                        <a:t>1</a:t>
                      </a:r>
                      <a:endParaRPr lang="ru-RU" dirty="0"/>
                    </a:p>
                  </a:txBody>
                  <a:tcPr/>
                </a:tc>
                <a:tc>
                  <a:txBody>
                    <a:bodyPr/>
                    <a:lstStyle/>
                    <a:p>
                      <a:r>
                        <a:rPr lang="en-GB" dirty="0" smtClean="0"/>
                        <a:t>1</a:t>
                      </a:r>
                      <a:endParaRPr lang="ru-RU" dirty="0"/>
                    </a:p>
                  </a:txBody>
                  <a:tcPr/>
                </a:tc>
                <a:tc>
                  <a:txBody>
                    <a:bodyPr/>
                    <a:lstStyle/>
                    <a:p>
                      <a:r>
                        <a:rPr lang="en-GB" dirty="0" smtClean="0"/>
                        <a:t>1</a:t>
                      </a:r>
                      <a:endParaRPr lang="ru-RU" dirty="0"/>
                    </a:p>
                  </a:txBody>
                  <a:tcPr/>
                </a:tc>
              </a:tr>
            </a:tbl>
          </a:graphicData>
        </a:graphic>
      </p:graphicFrame>
      <p:sp>
        <p:nvSpPr>
          <p:cNvPr id="21" name="TextBox 20"/>
          <p:cNvSpPr txBox="1"/>
          <p:nvPr/>
        </p:nvSpPr>
        <p:spPr>
          <a:xfrm>
            <a:off x="5000628" y="1785926"/>
            <a:ext cx="3786214" cy="646331"/>
          </a:xfrm>
          <a:prstGeom prst="rect">
            <a:avLst/>
          </a:prstGeom>
          <a:noFill/>
        </p:spPr>
        <p:txBody>
          <a:bodyPr wrap="square" rtlCol="0">
            <a:spAutoFit/>
          </a:bodyPr>
          <a:lstStyle/>
          <a:p>
            <a:r>
              <a:rPr lang="en-GB" dirty="0" smtClean="0">
                <a:solidFill>
                  <a:srgbClr val="FF0000"/>
                </a:solidFill>
              </a:rPr>
              <a:t>! </a:t>
            </a:r>
            <a:r>
              <a:rPr lang="ru-RU" dirty="0" smtClean="0">
                <a:solidFill>
                  <a:srgbClr val="FF0000"/>
                </a:solidFill>
              </a:rPr>
              <a:t>На выходе выставляем «1» там, где их 2-е и более!</a:t>
            </a:r>
            <a:endParaRPr lang="ru-RU" dirty="0">
              <a:solidFill>
                <a:srgbClr val="FF0000"/>
              </a:solidFill>
            </a:endParaRPr>
          </a:p>
        </p:txBody>
      </p:sp>
      <p:grpSp>
        <p:nvGrpSpPr>
          <p:cNvPr id="39" name="Группа 38"/>
          <p:cNvGrpSpPr/>
          <p:nvPr/>
        </p:nvGrpSpPr>
        <p:grpSpPr>
          <a:xfrm>
            <a:off x="4857752" y="4163406"/>
            <a:ext cx="1083951" cy="1440902"/>
            <a:chOff x="5500694" y="3857628"/>
            <a:chExt cx="1083951" cy="1440902"/>
          </a:xfrm>
        </p:grpSpPr>
        <p:grpSp>
          <p:nvGrpSpPr>
            <p:cNvPr id="26" name="Группа 25"/>
            <p:cNvGrpSpPr/>
            <p:nvPr/>
          </p:nvGrpSpPr>
          <p:grpSpPr>
            <a:xfrm>
              <a:off x="5500694" y="3857628"/>
              <a:ext cx="1083951" cy="369332"/>
              <a:chOff x="5857884" y="5000636"/>
              <a:chExt cx="1083951" cy="369332"/>
            </a:xfrm>
          </p:grpSpPr>
          <p:sp>
            <p:nvSpPr>
              <p:cNvPr id="23" name="TextBox 22"/>
              <p:cNvSpPr txBox="1"/>
              <p:nvPr/>
            </p:nvSpPr>
            <p:spPr>
              <a:xfrm>
                <a:off x="5857884" y="5000636"/>
                <a:ext cx="1083951" cy="369332"/>
              </a:xfrm>
              <a:prstGeom prst="rect">
                <a:avLst/>
              </a:prstGeom>
              <a:noFill/>
            </p:spPr>
            <p:txBody>
              <a:bodyPr wrap="none" rtlCol="0">
                <a:spAutoFit/>
              </a:bodyPr>
              <a:lstStyle/>
              <a:p>
                <a:r>
                  <a:rPr lang="en-GB" dirty="0" smtClean="0"/>
                  <a:t>X</a:t>
                </a:r>
                <a:r>
                  <a:rPr lang="en-GB" sz="1400" dirty="0" smtClean="0"/>
                  <a:t>1</a:t>
                </a:r>
                <a:r>
                  <a:rPr lang="en-GB" dirty="0" smtClean="0"/>
                  <a:t>˄X</a:t>
                </a:r>
                <a:r>
                  <a:rPr lang="en-GB" sz="1400" dirty="0" smtClean="0"/>
                  <a:t>2</a:t>
                </a:r>
                <a:r>
                  <a:rPr lang="en-GB" dirty="0" smtClean="0"/>
                  <a:t>^X</a:t>
                </a:r>
                <a:r>
                  <a:rPr lang="en-GB" sz="1400" dirty="0" smtClean="0"/>
                  <a:t>3</a:t>
                </a:r>
                <a:endParaRPr lang="ru-RU" sz="1400" dirty="0"/>
              </a:p>
            </p:txBody>
          </p:sp>
          <p:cxnSp>
            <p:nvCxnSpPr>
              <p:cNvPr id="25" name="Прямая соединительная линия 24"/>
              <p:cNvCxnSpPr/>
              <p:nvPr/>
            </p:nvCxnSpPr>
            <p:spPr>
              <a:xfrm>
                <a:off x="6572264" y="5072074"/>
                <a:ext cx="214314" cy="1588"/>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30" name="Группа 29"/>
            <p:cNvGrpSpPr/>
            <p:nvPr/>
          </p:nvGrpSpPr>
          <p:grpSpPr>
            <a:xfrm>
              <a:off x="5500694" y="4214818"/>
              <a:ext cx="1083951" cy="369332"/>
              <a:chOff x="5857884" y="4500570"/>
              <a:chExt cx="1083951" cy="369332"/>
            </a:xfrm>
          </p:grpSpPr>
          <p:sp>
            <p:nvSpPr>
              <p:cNvPr id="28" name="TextBox 27"/>
              <p:cNvSpPr txBox="1"/>
              <p:nvPr/>
            </p:nvSpPr>
            <p:spPr>
              <a:xfrm>
                <a:off x="5857884" y="4500570"/>
                <a:ext cx="1083951" cy="369332"/>
              </a:xfrm>
              <a:prstGeom prst="rect">
                <a:avLst/>
              </a:prstGeom>
              <a:noFill/>
            </p:spPr>
            <p:txBody>
              <a:bodyPr wrap="none" rtlCol="0">
                <a:spAutoFit/>
              </a:bodyPr>
              <a:lstStyle/>
              <a:p>
                <a:r>
                  <a:rPr lang="en-GB" dirty="0" smtClean="0"/>
                  <a:t>X</a:t>
                </a:r>
                <a:r>
                  <a:rPr lang="en-GB" sz="1400" dirty="0" smtClean="0"/>
                  <a:t>1</a:t>
                </a:r>
                <a:r>
                  <a:rPr lang="en-GB" dirty="0" smtClean="0"/>
                  <a:t>˄X</a:t>
                </a:r>
                <a:r>
                  <a:rPr lang="en-GB" sz="1400" dirty="0" smtClean="0"/>
                  <a:t>2</a:t>
                </a:r>
                <a:r>
                  <a:rPr lang="en-GB" dirty="0" smtClean="0"/>
                  <a:t>^X</a:t>
                </a:r>
                <a:r>
                  <a:rPr lang="en-GB" sz="1400" dirty="0" smtClean="0"/>
                  <a:t>3</a:t>
                </a:r>
                <a:endParaRPr lang="ru-RU" sz="1400" dirty="0"/>
              </a:p>
            </p:txBody>
          </p:sp>
          <p:cxnSp>
            <p:nvCxnSpPr>
              <p:cNvPr id="29" name="Прямая соединительная линия 28"/>
              <p:cNvCxnSpPr/>
              <p:nvPr/>
            </p:nvCxnSpPr>
            <p:spPr>
              <a:xfrm>
                <a:off x="6286512" y="4500570"/>
                <a:ext cx="214314" cy="1588"/>
              </a:xfrm>
              <a:prstGeom prst="line">
                <a:avLst/>
              </a:prstGeom>
            </p:spPr>
            <p:style>
              <a:lnRef idx="1">
                <a:schemeClr val="accent1"/>
              </a:lnRef>
              <a:fillRef idx="0">
                <a:schemeClr val="accent1"/>
              </a:fillRef>
              <a:effectRef idx="0">
                <a:schemeClr val="accent1"/>
              </a:effectRef>
              <a:fontRef idx="minor">
                <a:schemeClr val="tx1"/>
              </a:fontRef>
            </p:style>
          </p:cxnSp>
        </p:grpSp>
        <p:sp>
          <p:nvSpPr>
            <p:cNvPr id="32" name="TextBox 31"/>
            <p:cNvSpPr txBox="1"/>
            <p:nvPr/>
          </p:nvSpPr>
          <p:spPr>
            <a:xfrm>
              <a:off x="5500694" y="4572008"/>
              <a:ext cx="1083951" cy="369332"/>
            </a:xfrm>
            <a:prstGeom prst="rect">
              <a:avLst/>
            </a:prstGeom>
            <a:noFill/>
          </p:spPr>
          <p:txBody>
            <a:bodyPr wrap="none" rtlCol="0">
              <a:spAutoFit/>
            </a:bodyPr>
            <a:lstStyle/>
            <a:p>
              <a:r>
                <a:rPr lang="en-GB" dirty="0" smtClean="0"/>
                <a:t>X</a:t>
              </a:r>
              <a:r>
                <a:rPr lang="en-GB" sz="1400" dirty="0" smtClean="0"/>
                <a:t>1</a:t>
              </a:r>
              <a:r>
                <a:rPr lang="en-GB" dirty="0" smtClean="0"/>
                <a:t>˄X</a:t>
              </a:r>
              <a:r>
                <a:rPr lang="en-GB" sz="1400" dirty="0" smtClean="0"/>
                <a:t>2</a:t>
              </a:r>
              <a:r>
                <a:rPr lang="en-GB" dirty="0" smtClean="0"/>
                <a:t>^X</a:t>
              </a:r>
              <a:r>
                <a:rPr lang="en-GB" sz="1400" dirty="0" smtClean="0"/>
                <a:t>3</a:t>
              </a:r>
              <a:endParaRPr lang="ru-RU" sz="1400" dirty="0"/>
            </a:p>
          </p:txBody>
        </p:sp>
        <p:grpSp>
          <p:nvGrpSpPr>
            <p:cNvPr id="37" name="Группа 36"/>
            <p:cNvGrpSpPr/>
            <p:nvPr/>
          </p:nvGrpSpPr>
          <p:grpSpPr>
            <a:xfrm>
              <a:off x="5500694" y="4929198"/>
              <a:ext cx="1083951" cy="369332"/>
              <a:chOff x="5500694" y="4929198"/>
              <a:chExt cx="1083951" cy="369332"/>
            </a:xfrm>
          </p:grpSpPr>
          <p:sp>
            <p:nvSpPr>
              <p:cNvPr id="35" name="TextBox 34"/>
              <p:cNvSpPr txBox="1"/>
              <p:nvPr/>
            </p:nvSpPr>
            <p:spPr>
              <a:xfrm>
                <a:off x="5500694" y="4929198"/>
                <a:ext cx="1083951" cy="369332"/>
              </a:xfrm>
              <a:prstGeom prst="rect">
                <a:avLst/>
              </a:prstGeom>
              <a:noFill/>
            </p:spPr>
            <p:txBody>
              <a:bodyPr wrap="none" rtlCol="0">
                <a:spAutoFit/>
              </a:bodyPr>
              <a:lstStyle/>
              <a:p>
                <a:r>
                  <a:rPr lang="en-GB" dirty="0" smtClean="0"/>
                  <a:t>X</a:t>
                </a:r>
                <a:r>
                  <a:rPr lang="en-GB" sz="1400" dirty="0" smtClean="0"/>
                  <a:t>1</a:t>
                </a:r>
                <a:r>
                  <a:rPr lang="en-GB" dirty="0" smtClean="0"/>
                  <a:t>˄X</a:t>
                </a:r>
                <a:r>
                  <a:rPr lang="en-GB" sz="1400" dirty="0" smtClean="0"/>
                  <a:t>2</a:t>
                </a:r>
                <a:r>
                  <a:rPr lang="en-GB" dirty="0" smtClean="0"/>
                  <a:t>^X</a:t>
                </a:r>
                <a:r>
                  <a:rPr lang="en-GB" sz="1400" dirty="0" smtClean="0"/>
                  <a:t>3</a:t>
                </a:r>
                <a:endParaRPr lang="ru-RU" sz="1400" dirty="0"/>
              </a:p>
            </p:txBody>
          </p:sp>
          <p:cxnSp>
            <p:nvCxnSpPr>
              <p:cNvPr id="36" name="Прямая соединительная линия 35"/>
              <p:cNvCxnSpPr/>
              <p:nvPr/>
            </p:nvCxnSpPr>
            <p:spPr>
              <a:xfrm>
                <a:off x="5572132" y="5000636"/>
                <a:ext cx="214314" cy="1588"/>
              </a:xfrm>
              <a:prstGeom prst="line">
                <a:avLst/>
              </a:prstGeom>
            </p:spPr>
            <p:style>
              <a:lnRef idx="1">
                <a:schemeClr val="accent1"/>
              </a:lnRef>
              <a:fillRef idx="0">
                <a:schemeClr val="accent1"/>
              </a:fillRef>
              <a:effectRef idx="0">
                <a:schemeClr val="accent1"/>
              </a:effectRef>
              <a:fontRef idx="minor">
                <a:schemeClr val="tx1"/>
              </a:fontRef>
            </p:style>
          </p:cxnSp>
        </p:grpSp>
      </p:grpSp>
      <p:sp>
        <p:nvSpPr>
          <p:cNvPr id="38" name="TextBox 37"/>
          <p:cNvSpPr txBox="1"/>
          <p:nvPr/>
        </p:nvSpPr>
        <p:spPr>
          <a:xfrm>
            <a:off x="571472" y="5857892"/>
            <a:ext cx="8197565" cy="369332"/>
          </a:xfrm>
          <a:prstGeom prst="rect">
            <a:avLst/>
          </a:prstGeom>
          <a:noFill/>
        </p:spPr>
        <p:txBody>
          <a:bodyPr wrap="none" rtlCol="0">
            <a:spAutoFit/>
          </a:bodyPr>
          <a:lstStyle/>
          <a:p>
            <a:r>
              <a:rPr lang="ru-RU" b="1" dirty="0" smtClean="0"/>
              <a:t>КС</a:t>
            </a:r>
            <a:r>
              <a:rPr lang="ru-RU" dirty="0" smtClean="0"/>
              <a:t> – это такая схема, где нет обратных связей, (т.е. когда выход подается на вход)</a:t>
            </a:r>
            <a:endParaRPr lang="ru-RU" dirty="0"/>
          </a:p>
        </p:txBody>
      </p:sp>
      <p:sp>
        <p:nvSpPr>
          <p:cNvPr id="40" name="TextBox 39"/>
          <p:cNvSpPr txBox="1"/>
          <p:nvPr/>
        </p:nvSpPr>
        <p:spPr>
          <a:xfrm>
            <a:off x="5929322" y="2428868"/>
            <a:ext cx="3000396" cy="1569660"/>
          </a:xfrm>
          <a:prstGeom prst="rect">
            <a:avLst/>
          </a:prstGeom>
          <a:noFill/>
        </p:spPr>
        <p:txBody>
          <a:bodyPr wrap="square" rtlCol="0">
            <a:spAutoFit/>
          </a:bodyPr>
          <a:lstStyle/>
          <a:p>
            <a:pPr marL="342900" indent="-342900" algn="just">
              <a:buAutoNum type="arabicPeriod"/>
            </a:pPr>
            <a:r>
              <a:rPr lang="ru-RU" sz="1600" dirty="0" smtClean="0"/>
              <a:t>Находим все выходы, </a:t>
            </a:r>
          </a:p>
          <a:p>
            <a:pPr marL="342900" indent="-342900" algn="just"/>
            <a:r>
              <a:rPr lang="ru-RU" sz="1600" dirty="0" smtClean="0"/>
              <a:t>которые приняли за «1»;</a:t>
            </a:r>
          </a:p>
          <a:p>
            <a:pPr marL="342900" indent="-342900" algn="just"/>
            <a:r>
              <a:rPr lang="ru-RU" sz="1600" dirty="0" smtClean="0"/>
              <a:t>2. Записываем конъюнкцию (умножение) всех переменных. Там, где «0», ставим </a:t>
            </a:r>
            <a:r>
              <a:rPr lang="ru-RU" sz="1600" i="1" dirty="0" smtClean="0"/>
              <a:t>инверсию</a:t>
            </a:r>
            <a:r>
              <a:rPr lang="ru-RU" sz="1600" dirty="0" smtClean="0"/>
              <a:t>.</a:t>
            </a:r>
            <a:endParaRPr lang="ru-RU" sz="1600" dirty="0"/>
          </a:p>
        </p:txBody>
      </p:sp>
      <p:sp>
        <p:nvSpPr>
          <p:cNvPr id="41" name="TextBox 40"/>
          <p:cNvSpPr txBox="1"/>
          <p:nvPr/>
        </p:nvSpPr>
        <p:spPr>
          <a:xfrm>
            <a:off x="4000496" y="1928802"/>
            <a:ext cx="801823" cy="369332"/>
          </a:xfrm>
          <a:prstGeom prst="rect">
            <a:avLst/>
          </a:prstGeom>
          <a:noFill/>
        </p:spPr>
        <p:txBody>
          <a:bodyPr wrap="none" rtlCol="0">
            <a:spAutoFit/>
          </a:bodyPr>
          <a:lstStyle/>
          <a:p>
            <a:r>
              <a:rPr lang="ru-RU" dirty="0" smtClean="0"/>
              <a:t>Табл.1</a:t>
            </a:r>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4282" y="214290"/>
            <a:ext cx="7000924" cy="1323439"/>
          </a:xfrm>
          <a:prstGeom prst="rect">
            <a:avLst/>
          </a:prstGeom>
          <a:noFill/>
        </p:spPr>
        <p:txBody>
          <a:bodyPr wrap="square" rtlCol="0">
            <a:spAutoFit/>
          </a:bodyPr>
          <a:lstStyle/>
          <a:p>
            <a:pPr marL="342900" indent="-342900" algn="just">
              <a:buAutoNum type="arabicPeriod"/>
            </a:pPr>
            <a:r>
              <a:rPr lang="ru-RU" sz="1600" dirty="0" smtClean="0"/>
              <a:t>Находим все выходы, </a:t>
            </a:r>
          </a:p>
          <a:p>
            <a:pPr marL="342900" indent="-342900" algn="just"/>
            <a:r>
              <a:rPr lang="ru-RU" sz="1600" dirty="0" smtClean="0"/>
              <a:t>которые приняли за «1»;</a:t>
            </a:r>
          </a:p>
          <a:p>
            <a:pPr marL="342900" indent="-342900" algn="just"/>
            <a:r>
              <a:rPr lang="ru-RU" sz="1600" dirty="0" smtClean="0"/>
              <a:t>2. Записываем конъюнкцию (умножение, ˄) всех переменных. Там, где «0», ставим </a:t>
            </a:r>
            <a:r>
              <a:rPr lang="ru-RU" sz="1600" i="1" dirty="0" smtClean="0"/>
              <a:t>инверсию</a:t>
            </a:r>
            <a:r>
              <a:rPr lang="ru-RU" sz="1600" dirty="0" smtClean="0"/>
              <a:t>.</a:t>
            </a:r>
          </a:p>
          <a:p>
            <a:pPr marL="342900" indent="-342900" algn="just"/>
            <a:r>
              <a:rPr lang="ru-RU" sz="1600" dirty="0" smtClean="0"/>
              <a:t>3. Все конъюнкции объединяем операцией дизъюнкции (сложения, ˅).</a:t>
            </a:r>
            <a:endParaRPr lang="ru-RU" sz="1600" dirty="0"/>
          </a:p>
        </p:txBody>
      </p:sp>
      <p:grpSp>
        <p:nvGrpSpPr>
          <p:cNvPr id="6" name="Группа 25"/>
          <p:cNvGrpSpPr/>
          <p:nvPr/>
        </p:nvGrpSpPr>
        <p:grpSpPr>
          <a:xfrm>
            <a:off x="7500958" y="1571612"/>
            <a:ext cx="1083951" cy="369332"/>
            <a:chOff x="5857884" y="5000636"/>
            <a:chExt cx="1083951" cy="369332"/>
          </a:xfrm>
        </p:grpSpPr>
        <p:sp>
          <p:nvSpPr>
            <p:cNvPr id="14" name="TextBox 13"/>
            <p:cNvSpPr txBox="1"/>
            <p:nvPr/>
          </p:nvSpPr>
          <p:spPr>
            <a:xfrm>
              <a:off x="5857884" y="5000636"/>
              <a:ext cx="1083951" cy="369332"/>
            </a:xfrm>
            <a:prstGeom prst="rect">
              <a:avLst/>
            </a:prstGeom>
            <a:noFill/>
          </p:spPr>
          <p:txBody>
            <a:bodyPr wrap="none" rtlCol="0">
              <a:spAutoFit/>
            </a:bodyPr>
            <a:lstStyle/>
            <a:p>
              <a:r>
                <a:rPr lang="en-GB" dirty="0" smtClean="0">
                  <a:solidFill>
                    <a:schemeClr val="accent6">
                      <a:lumMod val="75000"/>
                    </a:schemeClr>
                  </a:solidFill>
                </a:rPr>
                <a:t>X</a:t>
              </a:r>
              <a:r>
                <a:rPr lang="en-GB" sz="1400" dirty="0" smtClean="0">
                  <a:solidFill>
                    <a:schemeClr val="accent6">
                      <a:lumMod val="75000"/>
                    </a:schemeClr>
                  </a:solidFill>
                </a:rPr>
                <a:t>1</a:t>
              </a:r>
              <a:r>
                <a:rPr lang="en-GB" dirty="0" smtClean="0">
                  <a:solidFill>
                    <a:schemeClr val="accent6">
                      <a:lumMod val="75000"/>
                    </a:schemeClr>
                  </a:solidFill>
                </a:rPr>
                <a:t>˄X</a:t>
              </a:r>
              <a:r>
                <a:rPr lang="en-GB" sz="1400" dirty="0" smtClean="0">
                  <a:solidFill>
                    <a:schemeClr val="accent6">
                      <a:lumMod val="75000"/>
                    </a:schemeClr>
                  </a:solidFill>
                </a:rPr>
                <a:t>2</a:t>
              </a:r>
              <a:r>
                <a:rPr lang="en-GB" dirty="0" smtClean="0">
                  <a:solidFill>
                    <a:schemeClr val="accent6">
                      <a:lumMod val="75000"/>
                    </a:schemeClr>
                  </a:solidFill>
                </a:rPr>
                <a:t>^X</a:t>
              </a:r>
              <a:r>
                <a:rPr lang="en-GB" sz="1400" dirty="0" smtClean="0">
                  <a:solidFill>
                    <a:schemeClr val="accent6">
                      <a:lumMod val="75000"/>
                    </a:schemeClr>
                  </a:solidFill>
                </a:rPr>
                <a:t>3</a:t>
              </a:r>
              <a:endParaRPr lang="ru-RU" sz="1400" dirty="0">
                <a:solidFill>
                  <a:schemeClr val="accent6">
                    <a:lumMod val="75000"/>
                  </a:schemeClr>
                </a:solidFill>
              </a:endParaRPr>
            </a:p>
          </p:txBody>
        </p:sp>
        <p:cxnSp>
          <p:nvCxnSpPr>
            <p:cNvPr id="15" name="Прямая соединительная линия 14"/>
            <p:cNvCxnSpPr/>
            <p:nvPr/>
          </p:nvCxnSpPr>
          <p:spPr>
            <a:xfrm>
              <a:off x="6572264" y="5072074"/>
              <a:ext cx="214314" cy="1588"/>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7" name="Группа 29"/>
          <p:cNvGrpSpPr/>
          <p:nvPr/>
        </p:nvGrpSpPr>
        <p:grpSpPr>
          <a:xfrm>
            <a:off x="7500958" y="1928802"/>
            <a:ext cx="1083951" cy="369332"/>
            <a:chOff x="5857884" y="4500570"/>
            <a:chExt cx="1083951" cy="369332"/>
          </a:xfrm>
        </p:grpSpPr>
        <p:sp>
          <p:nvSpPr>
            <p:cNvPr id="12" name="TextBox 11"/>
            <p:cNvSpPr txBox="1"/>
            <p:nvPr/>
          </p:nvSpPr>
          <p:spPr>
            <a:xfrm>
              <a:off x="5857884" y="4500570"/>
              <a:ext cx="1083951" cy="369332"/>
            </a:xfrm>
            <a:prstGeom prst="rect">
              <a:avLst/>
            </a:prstGeom>
            <a:noFill/>
          </p:spPr>
          <p:txBody>
            <a:bodyPr wrap="none" rtlCol="0">
              <a:spAutoFit/>
            </a:bodyPr>
            <a:lstStyle/>
            <a:p>
              <a:r>
                <a:rPr lang="en-GB" dirty="0" smtClean="0">
                  <a:solidFill>
                    <a:schemeClr val="accent5">
                      <a:lumMod val="50000"/>
                    </a:schemeClr>
                  </a:solidFill>
                </a:rPr>
                <a:t>X</a:t>
              </a:r>
              <a:r>
                <a:rPr lang="en-GB" sz="1400" dirty="0" smtClean="0">
                  <a:solidFill>
                    <a:schemeClr val="accent5">
                      <a:lumMod val="50000"/>
                    </a:schemeClr>
                  </a:solidFill>
                </a:rPr>
                <a:t>1</a:t>
              </a:r>
              <a:r>
                <a:rPr lang="en-GB" dirty="0" smtClean="0">
                  <a:solidFill>
                    <a:schemeClr val="accent5">
                      <a:lumMod val="50000"/>
                    </a:schemeClr>
                  </a:solidFill>
                </a:rPr>
                <a:t>˄X</a:t>
              </a:r>
              <a:r>
                <a:rPr lang="en-GB" sz="1400" dirty="0" smtClean="0">
                  <a:solidFill>
                    <a:schemeClr val="accent5">
                      <a:lumMod val="50000"/>
                    </a:schemeClr>
                  </a:solidFill>
                </a:rPr>
                <a:t>2</a:t>
              </a:r>
              <a:r>
                <a:rPr lang="en-GB" dirty="0" smtClean="0">
                  <a:solidFill>
                    <a:schemeClr val="accent5">
                      <a:lumMod val="50000"/>
                    </a:schemeClr>
                  </a:solidFill>
                </a:rPr>
                <a:t>^X</a:t>
              </a:r>
              <a:r>
                <a:rPr lang="en-GB" sz="1400" dirty="0" smtClean="0">
                  <a:solidFill>
                    <a:schemeClr val="accent5">
                      <a:lumMod val="50000"/>
                    </a:schemeClr>
                  </a:solidFill>
                </a:rPr>
                <a:t>3</a:t>
              </a:r>
              <a:endParaRPr lang="ru-RU" sz="1400" dirty="0">
                <a:solidFill>
                  <a:schemeClr val="accent5">
                    <a:lumMod val="50000"/>
                  </a:schemeClr>
                </a:solidFill>
              </a:endParaRPr>
            </a:p>
          </p:txBody>
        </p:sp>
        <p:cxnSp>
          <p:nvCxnSpPr>
            <p:cNvPr id="13" name="Прямая соединительная линия 12"/>
            <p:cNvCxnSpPr/>
            <p:nvPr/>
          </p:nvCxnSpPr>
          <p:spPr>
            <a:xfrm>
              <a:off x="6286512" y="4500570"/>
              <a:ext cx="214314" cy="1588"/>
            </a:xfrm>
            <a:prstGeom prst="line">
              <a:avLst/>
            </a:prstGeom>
          </p:spPr>
          <p:style>
            <a:lnRef idx="1">
              <a:schemeClr val="accent1"/>
            </a:lnRef>
            <a:fillRef idx="0">
              <a:schemeClr val="accent1"/>
            </a:fillRef>
            <a:effectRef idx="0">
              <a:schemeClr val="accent1"/>
            </a:effectRef>
            <a:fontRef idx="minor">
              <a:schemeClr val="tx1"/>
            </a:fontRef>
          </p:style>
        </p:cxnSp>
      </p:grpSp>
      <p:sp>
        <p:nvSpPr>
          <p:cNvPr id="8" name="TextBox 7"/>
          <p:cNvSpPr txBox="1"/>
          <p:nvPr/>
        </p:nvSpPr>
        <p:spPr>
          <a:xfrm>
            <a:off x="7500958" y="2285992"/>
            <a:ext cx="1083951" cy="369332"/>
          </a:xfrm>
          <a:prstGeom prst="rect">
            <a:avLst/>
          </a:prstGeom>
          <a:noFill/>
        </p:spPr>
        <p:txBody>
          <a:bodyPr wrap="none" rtlCol="0">
            <a:spAutoFit/>
          </a:bodyPr>
          <a:lstStyle/>
          <a:p>
            <a:r>
              <a:rPr lang="en-GB" dirty="0" smtClean="0">
                <a:solidFill>
                  <a:schemeClr val="accent3">
                    <a:lumMod val="75000"/>
                  </a:schemeClr>
                </a:solidFill>
              </a:rPr>
              <a:t>X</a:t>
            </a:r>
            <a:r>
              <a:rPr lang="en-GB" sz="1400" dirty="0" smtClean="0">
                <a:solidFill>
                  <a:schemeClr val="accent3">
                    <a:lumMod val="75000"/>
                  </a:schemeClr>
                </a:solidFill>
              </a:rPr>
              <a:t>1</a:t>
            </a:r>
            <a:r>
              <a:rPr lang="en-GB" dirty="0" smtClean="0">
                <a:solidFill>
                  <a:schemeClr val="accent3">
                    <a:lumMod val="75000"/>
                  </a:schemeClr>
                </a:solidFill>
              </a:rPr>
              <a:t>˄X</a:t>
            </a:r>
            <a:r>
              <a:rPr lang="en-GB" sz="1400" dirty="0" smtClean="0">
                <a:solidFill>
                  <a:schemeClr val="accent3">
                    <a:lumMod val="75000"/>
                  </a:schemeClr>
                </a:solidFill>
              </a:rPr>
              <a:t>2</a:t>
            </a:r>
            <a:r>
              <a:rPr lang="en-GB" dirty="0" smtClean="0">
                <a:solidFill>
                  <a:schemeClr val="accent3">
                    <a:lumMod val="75000"/>
                  </a:schemeClr>
                </a:solidFill>
              </a:rPr>
              <a:t>^X</a:t>
            </a:r>
            <a:r>
              <a:rPr lang="en-GB" sz="1400" dirty="0" smtClean="0">
                <a:solidFill>
                  <a:schemeClr val="accent3">
                    <a:lumMod val="75000"/>
                  </a:schemeClr>
                </a:solidFill>
              </a:rPr>
              <a:t>3</a:t>
            </a:r>
            <a:endParaRPr lang="ru-RU" sz="1400" dirty="0">
              <a:solidFill>
                <a:schemeClr val="accent3">
                  <a:lumMod val="75000"/>
                </a:schemeClr>
              </a:solidFill>
            </a:endParaRPr>
          </a:p>
        </p:txBody>
      </p:sp>
      <p:grpSp>
        <p:nvGrpSpPr>
          <p:cNvPr id="9" name="Группа 36"/>
          <p:cNvGrpSpPr/>
          <p:nvPr/>
        </p:nvGrpSpPr>
        <p:grpSpPr>
          <a:xfrm>
            <a:off x="7500958" y="2643182"/>
            <a:ext cx="1083951" cy="369332"/>
            <a:chOff x="5500694" y="4929198"/>
            <a:chExt cx="1083951" cy="369332"/>
          </a:xfrm>
        </p:grpSpPr>
        <p:sp>
          <p:nvSpPr>
            <p:cNvPr id="10" name="TextBox 9"/>
            <p:cNvSpPr txBox="1"/>
            <p:nvPr/>
          </p:nvSpPr>
          <p:spPr>
            <a:xfrm>
              <a:off x="5500694" y="4929198"/>
              <a:ext cx="1083951" cy="369332"/>
            </a:xfrm>
            <a:prstGeom prst="rect">
              <a:avLst/>
            </a:prstGeom>
            <a:noFill/>
          </p:spPr>
          <p:txBody>
            <a:bodyPr wrap="none" rtlCol="0">
              <a:spAutoFit/>
            </a:bodyPr>
            <a:lstStyle/>
            <a:p>
              <a:r>
                <a:rPr lang="en-GB" dirty="0" smtClean="0"/>
                <a:t>X</a:t>
              </a:r>
              <a:r>
                <a:rPr lang="en-GB" sz="1400" dirty="0" smtClean="0"/>
                <a:t>1</a:t>
              </a:r>
              <a:r>
                <a:rPr lang="en-GB" dirty="0" smtClean="0"/>
                <a:t>˄X</a:t>
              </a:r>
              <a:r>
                <a:rPr lang="en-GB" sz="1400" dirty="0" smtClean="0"/>
                <a:t>2</a:t>
              </a:r>
              <a:r>
                <a:rPr lang="en-GB" dirty="0" smtClean="0"/>
                <a:t>^X</a:t>
              </a:r>
              <a:r>
                <a:rPr lang="en-GB" sz="1400" dirty="0" smtClean="0"/>
                <a:t>3</a:t>
              </a:r>
              <a:endParaRPr lang="ru-RU" sz="1400" dirty="0"/>
            </a:p>
          </p:txBody>
        </p:sp>
        <p:cxnSp>
          <p:nvCxnSpPr>
            <p:cNvPr id="11" name="Прямая соединительная линия 10"/>
            <p:cNvCxnSpPr/>
            <p:nvPr/>
          </p:nvCxnSpPr>
          <p:spPr>
            <a:xfrm>
              <a:off x="5572132" y="5000636"/>
              <a:ext cx="214314" cy="1588"/>
            </a:xfrm>
            <a:prstGeom prst="line">
              <a:avLst/>
            </a:prstGeom>
          </p:spPr>
          <p:style>
            <a:lnRef idx="1">
              <a:schemeClr val="accent1"/>
            </a:lnRef>
            <a:fillRef idx="0">
              <a:schemeClr val="accent1"/>
            </a:fillRef>
            <a:effectRef idx="0">
              <a:schemeClr val="accent1"/>
            </a:effectRef>
            <a:fontRef idx="minor">
              <a:schemeClr val="tx1"/>
            </a:fontRef>
          </p:style>
        </p:cxnSp>
      </p:grpSp>
      <p:sp>
        <p:nvSpPr>
          <p:cNvPr id="16" name="TextBox 15"/>
          <p:cNvSpPr txBox="1"/>
          <p:nvPr/>
        </p:nvSpPr>
        <p:spPr>
          <a:xfrm>
            <a:off x="6786578" y="1214422"/>
            <a:ext cx="2042995" cy="307777"/>
          </a:xfrm>
          <a:prstGeom prst="rect">
            <a:avLst/>
          </a:prstGeom>
          <a:noFill/>
        </p:spPr>
        <p:txBody>
          <a:bodyPr wrap="none" rtlCol="0">
            <a:spAutoFit/>
          </a:bodyPr>
          <a:lstStyle/>
          <a:p>
            <a:r>
              <a:rPr lang="ru-RU" sz="1400" i="1" dirty="0" smtClean="0"/>
              <a:t>(с предыдущего слайда)</a:t>
            </a:r>
            <a:endParaRPr lang="ru-RU" sz="1400" i="1" dirty="0"/>
          </a:p>
        </p:txBody>
      </p:sp>
      <p:sp>
        <p:nvSpPr>
          <p:cNvPr id="17" name="TextBox 16"/>
          <p:cNvSpPr txBox="1"/>
          <p:nvPr/>
        </p:nvSpPr>
        <p:spPr>
          <a:xfrm>
            <a:off x="357158" y="1785926"/>
            <a:ext cx="1550424" cy="369332"/>
          </a:xfrm>
          <a:prstGeom prst="rect">
            <a:avLst/>
          </a:prstGeom>
          <a:noFill/>
        </p:spPr>
        <p:txBody>
          <a:bodyPr wrap="none" rtlCol="0">
            <a:spAutoFit/>
          </a:bodyPr>
          <a:lstStyle/>
          <a:p>
            <a:r>
              <a:rPr lang="en-GB" dirty="0" smtClean="0"/>
              <a:t>Y=(</a:t>
            </a:r>
            <a:r>
              <a:rPr lang="en-GB" dirty="0" smtClean="0">
                <a:solidFill>
                  <a:schemeClr val="accent6">
                    <a:lumMod val="75000"/>
                  </a:schemeClr>
                </a:solidFill>
              </a:rPr>
              <a:t>X</a:t>
            </a:r>
            <a:r>
              <a:rPr lang="en-GB" sz="1400" dirty="0" smtClean="0">
                <a:solidFill>
                  <a:schemeClr val="accent6">
                    <a:lumMod val="75000"/>
                  </a:schemeClr>
                </a:solidFill>
              </a:rPr>
              <a:t>1</a:t>
            </a:r>
            <a:r>
              <a:rPr lang="en-GB" dirty="0" smtClean="0">
                <a:solidFill>
                  <a:schemeClr val="accent6">
                    <a:lumMod val="75000"/>
                  </a:schemeClr>
                </a:solidFill>
              </a:rPr>
              <a:t>˄X</a:t>
            </a:r>
            <a:r>
              <a:rPr lang="en-GB" sz="1400" dirty="0" smtClean="0">
                <a:solidFill>
                  <a:schemeClr val="accent6">
                    <a:lumMod val="75000"/>
                  </a:schemeClr>
                </a:solidFill>
              </a:rPr>
              <a:t>2</a:t>
            </a:r>
            <a:r>
              <a:rPr lang="en-GB" dirty="0" smtClean="0">
                <a:solidFill>
                  <a:schemeClr val="accent6">
                    <a:lumMod val="75000"/>
                  </a:schemeClr>
                </a:solidFill>
              </a:rPr>
              <a:t>^X</a:t>
            </a:r>
            <a:r>
              <a:rPr lang="en-GB" sz="1400" dirty="0" smtClean="0">
                <a:solidFill>
                  <a:schemeClr val="accent6">
                    <a:lumMod val="75000"/>
                  </a:schemeClr>
                </a:solidFill>
              </a:rPr>
              <a:t>3</a:t>
            </a:r>
            <a:r>
              <a:rPr lang="en-GB" dirty="0" smtClean="0"/>
              <a:t>)˅</a:t>
            </a:r>
            <a:endParaRPr lang="ru-RU" sz="1400" dirty="0"/>
          </a:p>
        </p:txBody>
      </p:sp>
      <p:cxnSp>
        <p:nvCxnSpPr>
          <p:cNvPr id="19" name="Прямая соединительная линия 18"/>
          <p:cNvCxnSpPr/>
          <p:nvPr/>
        </p:nvCxnSpPr>
        <p:spPr>
          <a:xfrm>
            <a:off x="1428728" y="1855776"/>
            <a:ext cx="214314" cy="1588"/>
          </a:xfrm>
          <a:prstGeom prst="line">
            <a:avLst/>
          </a:prstGeom>
        </p:spPr>
        <p:style>
          <a:lnRef idx="1">
            <a:schemeClr val="accent1"/>
          </a:lnRef>
          <a:fillRef idx="0">
            <a:schemeClr val="accent1"/>
          </a:fillRef>
          <a:effectRef idx="0">
            <a:schemeClr val="accent1"/>
          </a:effectRef>
          <a:fontRef idx="minor">
            <a:schemeClr val="tx1"/>
          </a:fontRef>
        </p:style>
      </p:cxnSp>
      <p:grpSp>
        <p:nvGrpSpPr>
          <p:cNvPr id="20" name="Группа 29"/>
          <p:cNvGrpSpPr/>
          <p:nvPr/>
        </p:nvGrpSpPr>
        <p:grpSpPr>
          <a:xfrm>
            <a:off x="1773537" y="1785926"/>
            <a:ext cx="1279517" cy="369332"/>
            <a:chOff x="5857884" y="4500570"/>
            <a:chExt cx="1279517" cy="369332"/>
          </a:xfrm>
        </p:grpSpPr>
        <p:sp>
          <p:nvSpPr>
            <p:cNvPr id="21" name="TextBox 20"/>
            <p:cNvSpPr txBox="1"/>
            <p:nvPr/>
          </p:nvSpPr>
          <p:spPr>
            <a:xfrm>
              <a:off x="5857884" y="4500570"/>
              <a:ext cx="1279517" cy="369332"/>
            </a:xfrm>
            <a:prstGeom prst="rect">
              <a:avLst/>
            </a:prstGeom>
            <a:noFill/>
          </p:spPr>
          <p:txBody>
            <a:bodyPr wrap="none" rtlCol="0">
              <a:spAutoFit/>
            </a:bodyPr>
            <a:lstStyle/>
            <a:p>
              <a:r>
                <a:rPr lang="en-GB" dirty="0" smtClean="0">
                  <a:solidFill>
                    <a:schemeClr val="accent5">
                      <a:lumMod val="50000"/>
                    </a:schemeClr>
                  </a:solidFill>
                </a:rPr>
                <a:t>(X</a:t>
              </a:r>
              <a:r>
                <a:rPr lang="en-GB" sz="1400" dirty="0" smtClean="0">
                  <a:solidFill>
                    <a:schemeClr val="accent5">
                      <a:lumMod val="50000"/>
                    </a:schemeClr>
                  </a:solidFill>
                </a:rPr>
                <a:t>1</a:t>
              </a:r>
              <a:r>
                <a:rPr lang="en-GB" dirty="0" smtClean="0">
                  <a:solidFill>
                    <a:schemeClr val="accent5">
                      <a:lumMod val="50000"/>
                    </a:schemeClr>
                  </a:solidFill>
                </a:rPr>
                <a:t>˄X</a:t>
              </a:r>
              <a:r>
                <a:rPr lang="en-GB" sz="1400" dirty="0" smtClean="0">
                  <a:solidFill>
                    <a:schemeClr val="accent5">
                      <a:lumMod val="50000"/>
                    </a:schemeClr>
                  </a:solidFill>
                </a:rPr>
                <a:t>2</a:t>
              </a:r>
              <a:r>
                <a:rPr lang="en-GB" dirty="0" smtClean="0">
                  <a:solidFill>
                    <a:schemeClr val="accent5">
                      <a:lumMod val="50000"/>
                    </a:schemeClr>
                  </a:solidFill>
                </a:rPr>
                <a:t>^X</a:t>
              </a:r>
              <a:r>
                <a:rPr lang="en-GB" sz="1400" dirty="0" smtClean="0">
                  <a:solidFill>
                    <a:schemeClr val="accent5">
                      <a:lumMod val="50000"/>
                    </a:schemeClr>
                  </a:solidFill>
                </a:rPr>
                <a:t>3)˅</a:t>
              </a:r>
              <a:endParaRPr lang="ru-RU" sz="1400" dirty="0">
                <a:solidFill>
                  <a:schemeClr val="accent5">
                    <a:lumMod val="50000"/>
                  </a:schemeClr>
                </a:solidFill>
              </a:endParaRPr>
            </a:p>
          </p:txBody>
        </p:sp>
        <p:cxnSp>
          <p:nvCxnSpPr>
            <p:cNvPr id="22" name="Прямая соединительная линия 21"/>
            <p:cNvCxnSpPr/>
            <p:nvPr/>
          </p:nvCxnSpPr>
          <p:spPr>
            <a:xfrm>
              <a:off x="6286512" y="4500570"/>
              <a:ext cx="214314" cy="1588"/>
            </a:xfrm>
            <a:prstGeom prst="line">
              <a:avLst/>
            </a:prstGeom>
          </p:spPr>
          <p:style>
            <a:lnRef idx="1">
              <a:schemeClr val="accent1"/>
            </a:lnRef>
            <a:fillRef idx="0">
              <a:schemeClr val="accent1"/>
            </a:fillRef>
            <a:effectRef idx="0">
              <a:schemeClr val="accent1"/>
            </a:effectRef>
            <a:fontRef idx="minor">
              <a:schemeClr val="tx1"/>
            </a:fontRef>
          </p:style>
        </p:cxnSp>
      </p:grpSp>
      <p:sp>
        <p:nvSpPr>
          <p:cNvPr id="23" name="TextBox 22"/>
          <p:cNvSpPr txBox="1"/>
          <p:nvPr/>
        </p:nvSpPr>
        <p:spPr>
          <a:xfrm>
            <a:off x="2857488" y="1785926"/>
            <a:ext cx="1322798" cy="369332"/>
          </a:xfrm>
          <a:prstGeom prst="rect">
            <a:avLst/>
          </a:prstGeom>
          <a:noFill/>
        </p:spPr>
        <p:txBody>
          <a:bodyPr wrap="none" rtlCol="0">
            <a:spAutoFit/>
          </a:bodyPr>
          <a:lstStyle/>
          <a:p>
            <a:r>
              <a:rPr lang="en-GB" dirty="0" smtClean="0">
                <a:solidFill>
                  <a:schemeClr val="accent3">
                    <a:lumMod val="75000"/>
                  </a:schemeClr>
                </a:solidFill>
              </a:rPr>
              <a:t>(X</a:t>
            </a:r>
            <a:r>
              <a:rPr lang="en-GB" sz="1400" dirty="0" smtClean="0">
                <a:solidFill>
                  <a:schemeClr val="accent3">
                    <a:lumMod val="75000"/>
                  </a:schemeClr>
                </a:solidFill>
              </a:rPr>
              <a:t>1</a:t>
            </a:r>
            <a:r>
              <a:rPr lang="en-GB" dirty="0" smtClean="0">
                <a:solidFill>
                  <a:schemeClr val="accent3">
                    <a:lumMod val="75000"/>
                  </a:schemeClr>
                </a:solidFill>
              </a:rPr>
              <a:t>˄X</a:t>
            </a:r>
            <a:r>
              <a:rPr lang="en-GB" sz="1400" dirty="0" smtClean="0">
                <a:solidFill>
                  <a:schemeClr val="accent3">
                    <a:lumMod val="75000"/>
                  </a:schemeClr>
                </a:solidFill>
              </a:rPr>
              <a:t>2</a:t>
            </a:r>
            <a:r>
              <a:rPr lang="en-GB" dirty="0" smtClean="0">
                <a:solidFill>
                  <a:schemeClr val="accent3">
                    <a:lumMod val="75000"/>
                  </a:schemeClr>
                </a:solidFill>
              </a:rPr>
              <a:t>^X</a:t>
            </a:r>
            <a:r>
              <a:rPr lang="en-GB" sz="1400" dirty="0" smtClean="0">
                <a:solidFill>
                  <a:schemeClr val="accent3">
                    <a:lumMod val="75000"/>
                  </a:schemeClr>
                </a:solidFill>
              </a:rPr>
              <a:t>3</a:t>
            </a:r>
            <a:r>
              <a:rPr lang="en-GB" dirty="0" smtClean="0">
                <a:solidFill>
                  <a:schemeClr val="accent3">
                    <a:lumMod val="75000"/>
                  </a:schemeClr>
                </a:solidFill>
              </a:rPr>
              <a:t>)</a:t>
            </a:r>
            <a:r>
              <a:rPr lang="en-GB" dirty="0" smtClean="0"/>
              <a:t>˅</a:t>
            </a:r>
            <a:endParaRPr lang="ru-RU" dirty="0"/>
          </a:p>
        </p:txBody>
      </p:sp>
      <p:grpSp>
        <p:nvGrpSpPr>
          <p:cNvPr id="24" name="Группа 36"/>
          <p:cNvGrpSpPr/>
          <p:nvPr/>
        </p:nvGrpSpPr>
        <p:grpSpPr>
          <a:xfrm>
            <a:off x="4000496" y="1773784"/>
            <a:ext cx="1183337" cy="369332"/>
            <a:chOff x="5500694" y="4929198"/>
            <a:chExt cx="1183337" cy="369332"/>
          </a:xfrm>
        </p:grpSpPr>
        <p:sp>
          <p:nvSpPr>
            <p:cNvPr id="25" name="TextBox 24"/>
            <p:cNvSpPr txBox="1"/>
            <p:nvPr/>
          </p:nvSpPr>
          <p:spPr>
            <a:xfrm>
              <a:off x="5500694" y="4929198"/>
              <a:ext cx="1183337" cy="369332"/>
            </a:xfrm>
            <a:prstGeom prst="rect">
              <a:avLst/>
            </a:prstGeom>
            <a:noFill/>
          </p:spPr>
          <p:txBody>
            <a:bodyPr wrap="none" rtlCol="0">
              <a:spAutoFit/>
            </a:bodyPr>
            <a:lstStyle/>
            <a:p>
              <a:r>
                <a:rPr lang="en-GB" dirty="0" smtClean="0"/>
                <a:t>(X</a:t>
              </a:r>
              <a:r>
                <a:rPr lang="en-GB" sz="1400" dirty="0" smtClean="0"/>
                <a:t>1</a:t>
              </a:r>
              <a:r>
                <a:rPr lang="en-GB" dirty="0" smtClean="0"/>
                <a:t>˄X</a:t>
              </a:r>
              <a:r>
                <a:rPr lang="en-GB" sz="1400" dirty="0" smtClean="0"/>
                <a:t>2</a:t>
              </a:r>
              <a:r>
                <a:rPr lang="en-GB" dirty="0" smtClean="0"/>
                <a:t>^X</a:t>
              </a:r>
              <a:r>
                <a:rPr lang="en-GB" sz="1400" dirty="0" smtClean="0"/>
                <a:t>3)</a:t>
              </a:r>
              <a:endParaRPr lang="ru-RU" sz="1400" dirty="0"/>
            </a:p>
          </p:txBody>
        </p:sp>
        <p:cxnSp>
          <p:nvCxnSpPr>
            <p:cNvPr id="26" name="Прямая соединительная линия 25"/>
            <p:cNvCxnSpPr/>
            <p:nvPr/>
          </p:nvCxnSpPr>
          <p:spPr>
            <a:xfrm>
              <a:off x="5572132" y="5000636"/>
              <a:ext cx="214314" cy="1588"/>
            </a:xfrm>
            <a:prstGeom prst="line">
              <a:avLst/>
            </a:prstGeom>
          </p:spPr>
          <p:style>
            <a:lnRef idx="1">
              <a:schemeClr val="accent1"/>
            </a:lnRef>
            <a:fillRef idx="0">
              <a:schemeClr val="accent1"/>
            </a:fillRef>
            <a:effectRef idx="0">
              <a:schemeClr val="accent1"/>
            </a:effectRef>
            <a:fontRef idx="minor">
              <a:schemeClr val="tx1"/>
            </a:fontRef>
          </p:style>
        </p:cxnSp>
      </p:grpSp>
      <p:sp>
        <p:nvSpPr>
          <p:cNvPr id="28" name="TextBox 27"/>
          <p:cNvSpPr txBox="1"/>
          <p:nvPr/>
        </p:nvSpPr>
        <p:spPr>
          <a:xfrm>
            <a:off x="857224" y="2285992"/>
            <a:ext cx="524503" cy="369332"/>
          </a:xfrm>
          <a:prstGeom prst="rect">
            <a:avLst/>
          </a:prstGeom>
          <a:solidFill>
            <a:schemeClr val="bg1"/>
          </a:solidFill>
        </p:spPr>
        <p:txBody>
          <a:bodyPr wrap="none" rtlCol="0">
            <a:spAutoFit/>
          </a:bodyPr>
          <a:lstStyle/>
          <a:p>
            <a:r>
              <a:rPr lang="en-GB" dirty="0" smtClean="0"/>
              <a:t>“</a:t>
            </a:r>
            <a:r>
              <a:rPr lang="kk-KZ" dirty="0" smtClean="0"/>
              <a:t>И</a:t>
            </a:r>
            <a:r>
              <a:rPr lang="en-GB" dirty="0" smtClean="0"/>
              <a:t>”</a:t>
            </a:r>
            <a:endParaRPr lang="ru-RU" dirty="0"/>
          </a:p>
        </p:txBody>
      </p:sp>
      <p:sp>
        <p:nvSpPr>
          <p:cNvPr id="32" name="TextBox 31"/>
          <p:cNvSpPr txBox="1"/>
          <p:nvPr/>
        </p:nvSpPr>
        <p:spPr>
          <a:xfrm>
            <a:off x="1428728" y="2285992"/>
            <a:ext cx="813043" cy="369332"/>
          </a:xfrm>
          <a:prstGeom prst="rect">
            <a:avLst/>
          </a:prstGeom>
          <a:noFill/>
        </p:spPr>
        <p:txBody>
          <a:bodyPr wrap="none" rtlCol="0">
            <a:spAutoFit/>
          </a:bodyPr>
          <a:lstStyle/>
          <a:p>
            <a:r>
              <a:rPr lang="en-GB" dirty="0" smtClean="0"/>
              <a:t>“</a:t>
            </a:r>
            <a:r>
              <a:rPr lang="kk-KZ" dirty="0" smtClean="0"/>
              <a:t>ИЛИ</a:t>
            </a:r>
            <a:r>
              <a:rPr lang="en-GB" dirty="0" smtClean="0"/>
              <a:t>”</a:t>
            </a:r>
            <a:endParaRPr lang="ru-RU" dirty="0"/>
          </a:p>
        </p:txBody>
      </p:sp>
      <p:sp>
        <p:nvSpPr>
          <p:cNvPr id="35" name="Прямоугольник 34"/>
          <p:cNvSpPr/>
          <p:nvPr/>
        </p:nvSpPr>
        <p:spPr>
          <a:xfrm>
            <a:off x="285720" y="1714488"/>
            <a:ext cx="5072098" cy="57150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6" name="TextBox 35"/>
          <p:cNvSpPr txBox="1"/>
          <p:nvPr/>
        </p:nvSpPr>
        <p:spPr>
          <a:xfrm>
            <a:off x="2285984" y="2428868"/>
            <a:ext cx="4957511" cy="646331"/>
          </a:xfrm>
          <a:prstGeom prst="rect">
            <a:avLst/>
          </a:prstGeom>
          <a:noFill/>
        </p:spPr>
        <p:txBody>
          <a:bodyPr wrap="none" rtlCol="0">
            <a:spAutoFit/>
          </a:bodyPr>
          <a:lstStyle/>
          <a:p>
            <a:r>
              <a:rPr lang="kk-KZ" dirty="0" smtClean="0"/>
              <a:t>совершенно дизъюнктивная нормальная форма</a:t>
            </a:r>
          </a:p>
          <a:p>
            <a:r>
              <a:rPr lang="kk-KZ" dirty="0" smtClean="0"/>
              <a:t>(все конъюнкции объединены в дизъюнкции)</a:t>
            </a:r>
            <a:endParaRPr lang="ru-RU" dirty="0"/>
          </a:p>
        </p:txBody>
      </p:sp>
      <p:cxnSp>
        <p:nvCxnSpPr>
          <p:cNvPr id="38" name="Прямая со стрелкой 37"/>
          <p:cNvCxnSpPr/>
          <p:nvPr/>
        </p:nvCxnSpPr>
        <p:spPr>
          <a:xfrm rot="10800000">
            <a:off x="5500694" y="2071678"/>
            <a:ext cx="928694" cy="3571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5429256" y="1643050"/>
            <a:ext cx="442750" cy="369332"/>
          </a:xfrm>
          <a:prstGeom prst="rect">
            <a:avLst/>
          </a:prstGeom>
          <a:noFill/>
        </p:spPr>
        <p:txBody>
          <a:bodyPr wrap="none" rtlCol="0">
            <a:spAutoFit/>
          </a:bodyPr>
          <a:lstStyle/>
          <a:p>
            <a:r>
              <a:rPr lang="ru-RU" dirty="0" smtClean="0"/>
              <a:t>(1)</a:t>
            </a:r>
            <a:endParaRPr lang="ru-RU" dirty="0"/>
          </a:p>
        </p:txBody>
      </p:sp>
      <p:sp>
        <p:nvSpPr>
          <p:cNvPr id="40" name="TextBox 39"/>
          <p:cNvSpPr txBox="1"/>
          <p:nvPr/>
        </p:nvSpPr>
        <p:spPr>
          <a:xfrm>
            <a:off x="285720" y="3214686"/>
            <a:ext cx="8286808" cy="923330"/>
          </a:xfrm>
          <a:prstGeom prst="rect">
            <a:avLst/>
          </a:prstGeom>
          <a:noFill/>
        </p:spPr>
        <p:txBody>
          <a:bodyPr wrap="square" rtlCol="0">
            <a:spAutoFit/>
          </a:bodyPr>
          <a:lstStyle/>
          <a:p>
            <a:pPr algn="just"/>
            <a:r>
              <a:rPr lang="ru-RU" dirty="0" smtClean="0"/>
              <a:t>По записи (1) можно построить схему. Помним, что операция конъюнкции, это и есть элемент «И». Т.е в каждом шаге у нас </a:t>
            </a:r>
            <a:r>
              <a:rPr lang="ru-RU" b="1" dirty="0" smtClean="0"/>
              <a:t>3-и переменные</a:t>
            </a:r>
            <a:r>
              <a:rPr lang="ru-RU" dirty="0" smtClean="0"/>
              <a:t>, значит </a:t>
            </a:r>
            <a:r>
              <a:rPr lang="ru-RU" b="1" dirty="0" smtClean="0"/>
              <a:t>3-и входа </a:t>
            </a:r>
            <a:r>
              <a:rPr lang="ru-RU" dirty="0" smtClean="0"/>
              <a:t>(Х</a:t>
            </a:r>
            <a:r>
              <a:rPr lang="ru-RU" sz="1400" dirty="0" smtClean="0"/>
              <a:t>1</a:t>
            </a:r>
            <a:r>
              <a:rPr lang="ru-RU" dirty="0" smtClean="0"/>
              <a:t>,Х</a:t>
            </a:r>
            <a:r>
              <a:rPr lang="ru-RU" sz="1400" dirty="0" smtClean="0"/>
              <a:t>2</a:t>
            </a:r>
            <a:r>
              <a:rPr lang="ru-RU" dirty="0" smtClean="0"/>
              <a:t>,Х</a:t>
            </a:r>
            <a:r>
              <a:rPr lang="ru-RU" sz="1400" dirty="0" smtClean="0"/>
              <a:t>3</a:t>
            </a:r>
            <a:r>
              <a:rPr lang="ru-RU" dirty="0" smtClean="0"/>
              <a:t>) и таких «И» у нас </a:t>
            </a:r>
            <a:r>
              <a:rPr lang="ru-RU" b="1" dirty="0" smtClean="0"/>
              <a:t>4.</a:t>
            </a:r>
            <a:endParaRPr lang="ru-RU"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857356" y="785794"/>
            <a:ext cx="571504" cy="8572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4"/>
          <p:cNvSpPr/>
          <p:nvPr/>
        </p:nvSpPr>
        <p:spPr>
          <a:xfrm>
            <a:off x="1857356" y="2214554"/>
            <a:ext cx="571504" cy="8572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5"/>
          <p:cNvSpPr/>
          <p:nvPr/>
        </p:nvSpPr>
        <p:spPr>
          <a:xfrm>
            <a:off x="1857356" y="3571876"/>
            <a:ext cx="571504" cy="8572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угольник 6"/>
          <p:cNvSpPr/>
          <p:nvPr/>
        </p:nvSpPr>
        <p:spPr>
          <a:xfrm>
            <a:off x="1857356" y="4857760"/>
            <a:ext cx="571504" cy="8572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8434" name="Picture 2" descr="Значок &amp; - основание для отказа?"/>
          <p:cNvPicPr>
            <a:picLocks noChangeAspect="1" noChangeArrowheads="1"/>
          </p:cNvPicPr>
          <p:nvPr/>
        </p:nvPicPr>
        <p:blipFill>
          <a:blip r:embed="rId2" cstate="print"/>
          <a:srcRect/>
          <a:stretch>
            <a:fillRect/>
          </a:stretch>
        </p:blipFill>
        <p:spPr bwMode="auto">
          <a:xfrm>
            <a:off x="1928794" y="857232"/>
            <a:ext cx="285752" cy="285752"/>
          </a:xfrm>
          <a:prstGeom prst="rect">
            <a:avLst/>
          </a:prstGeom>
          <a:noFill/>
        </p:spPr>
      </p:pic>
      <p:pic>
        <p:nvPicPr>
          <p:cNvPr id="10" name="Picture 2" descr="Значок &amp; - основание для отказа?"/>
          <p:cNvPicPr>
            <a:picLocks noChangeAspect="1" noChangeArrowheads="1"/>
          </p:cNvPicPr>
          <p:nvPr/>
        </p:nvPicPr>
        <p:blipFill>
          <a:blip r:embed="rId2" cstate="print"/>
          <a:srcRect/>
          <a:stretch>
            <a:fillRect/>
          </a:stretch>
        </p:blipFill>
        <p:spPr bwMode="auto">
          <a:xfrm>
            <a:off x="1928794" y="2285992"/>
            <a:ext cx="285752" cy="285752"/>
          </a:xfrm>
          <a:prstGeom prst="rect">
            <a:avLst/>
          </a:prstGeom>
          <a:noFill/>
        </p:spPr>
      </p:pic>
      <p:pic>
        <p:nvPicPr>
          <p:cNvPr id="11" name="Picture 2" descr="Значок &amp; - основание для отказа?"/>
          <p:cNvPicPr>
            <a:picLocks noChangeAspect="1" noChangeArrowheads="1"/>
          </p:cNvPicPr>
          <p:nvPr/>
        </p:nvPicPr>
        <p:blipFill>
          <a:blip r:embed="rId2" cstate="print"/>
          <a:srcRect/>
          <a:stretch>
            <a:fillRect/>
          </a:stretch>
        </p:blipFill>
        <p:spPr bwMode="auto">
          <a:xfrm>
            <a:off x="1928794" y="3643315"/>
            <a:ext cx="285752" cy="285752"/>
          </a:xfrm>
          <a:prstGeom prst="rect">
            <a:avLst/>
          </a:prstGeom>
          <a:noFill/>
        </p:spPr>
      </p:pic>
      <p:pic>
        <p:nvPicPr>
          <p:cNvPr id="12" name="Picture 2" descr="Значок &amp; - основание для отказа?"/>
          <p:cNvPicPr>
            <a:picLocks noChangeAspect="1" noChangeArrowheads="1"/>
          </p:cNvPicPr>
          <p:nvPr/>
        </p:nvPicPr>
        <p:blipFill>
          <a:blip r:embed="rId2" cstate="print"/>
          <a:srcRect/>
          <a:stretch>
            <a:fillRect/>
          </a:stretch>
        </p:blipFill>
        <p:spPr bwMode="auto">
          <a:xfrm>
            <a:off x="1928794" y="4929198"/>
            <a:ext cx="285752" cy="285752"/>
          </a:xfrm>
          <a:prstGeom prst="rect">
            <a:avLst/>
          </a:prstGeom>
          <a:noFill/>
        </p:spPr>
      </p:pic>
      <p:cxnSp>
        <p:nvCxnSpPr>
          <p:cNvPr id="17" name="Прямая соединительная линия 16"/>
          <p:cNvCxnSpPr/>
          <p:nvPr/>
        </p:nvCxnSpPr>
        <p:spPr>
          <a:xfrm rot="5400000">
            <a:off x="-2213816" y="3142454"/>
            <a:ext cx="5143536"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Прямая соединительная линия 17"/>
          <p:cNvCxnSpPr/>
          <p:nvPr/>
        </p:nvCxnSpPr>
        <p:spPr>
          <a:xfrm rot="5400000">
            <a:off x="-1713750" y="3213892"/>
            <a:ext cx="5286412"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Прямая соединительная линия 18"/>
          <p:cNvCxnSpPr/>
          <p:nvPr/>
        </p:nvCxnSpPr>
        <p:spPr>
          <a:xfrm rot="5400000">
            <a:off x="-1963783" y="3178173"/>
            <a:ext cx="5214974"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Прямая со стрелкой 24"/>
          <p:cNvCxnSpPr/>
          <p:nvPr/>
        </p:nvCxnSpPr>
        <p:spPr>
          <a:xfrm>
            <a:off x="357158" y="928670"/>
            <a:ext cx="1500198"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 name="Прямая со стрелкой 25"/>
          <p:cNvCxnSpPr/>
          <p:nvPr/>
        </p:nvCxnSpPr>
        <p:spPr>
          <a:xfrm>
            <a:off x="642910" y="1071546"/>
            <a:ext cx="1214446"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7" name="Прямая со стрелкой 26"/>
          <p:cNvCxnSpPr/>
          <p:nvPr/>
        </p:nvCxnSpPr>
        <p:spPr>
          <a:xfrm>
            <a:off x="928662" y="1214422"/>
            <a:ext cx="928694"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29" name="Группа 28"/>
          <p:cNvGrpSpPr/>
          <p:nvPr/>
        </p:nvGrpSpPr>
        <p:grpSpPr>
          <a:xfrm>
            <a:off x="7929586" y="142852"/>
            <a:ext cx="1083951" cy="1440902"/>
            <a:chOff x="5500694" y="3857628"/>
            <a:chExt cx="1083951" cy="1440902"/>
          </a:xfrm>
        </p:grpSpPr>
        <p:grpSp>
          <p:nvGrpSpPr>
            <p:cNvPr id="30" name="Группа 25"/>
            <p:cNvGrpSpPr/>
            <p:nvPr/>
          </p:nvGrpSpPr>
          <p:grpSpPr>
            <a:xfrm>
              <a:off x="5500694" y="3857628"/>
              <a:ext cx="1083951" cy="369332"/>
              <a:chOff x="5857884" y="5000636"/>
              <a:chExt cx="1083951" cy="369332"/>
            </a:xfrm>
          </p:grpSpPr>
          <p:sp>
            <p:nvSpPr>
              <p:cNvPr id="38" name="TextBox 37"/>
              <p:cNvSpPr txBox="1"/>
              <p:nvPr/>
            </p:nvSpPr>
            <p:spPr>
              <a:xfrm>
                <a:off x="5857884" y="5000636"/>
                <a:ext cx="1083951" cy="369332"/>
              </a:xfrm>
              <a:prstGeom prst="rect">
                <a:avLst/>
              </a:prstGeom>
              <a:noFill/>
            </p:spPr>
            <p:txBody>
              <a:bodyPr wrap="none" rtlCol="0">
                <a:spAutoFit/>
              </a:bodyPr>
              <a:lstStyle/>
              <a:p>
                <a:r>
                  <a:rPr lang="en-GB" dirty="0" smtClean="0"/>
                  <a:t>X</a:t>
                </a:r>
                <a:r>
                  <a:rPr lang="en-GB" sz="1400" dirty="0" smtClean="0"/>
                  <a:t>1</a:t>
                </a:r>
                <a:r>
                  <a:rPr lang="en-GB" dirty="0" smtClean="0"/>
                  <a:t>˄X</a:t>
                </a:r>
                <a:r>
                  <a:rPr lang="en-GB" sz="1400" dirty="0" smtClean="0"/>
                  <a:t>2</a:t>
                </a:r>
                <a:r>
                  <a:rPr lang="en-GB" dirty="0" smtClean="0"/>
                  <a:t>^X</a:t>
                </a:r>
                <a:r>
                  <a:rPr lang="en-GB" sz="1400" dirty="0" smtClean="0"/>
                  <a:t>3</a:t>
                </a:r>
                <a:endParaRPr lang="ru-RU" sz="1400" dirty="0"/>
              </a:p>
            </p:txBody>
          </p:sp>
          <p:cxnSp>
            <p:nvCxnSpPr>
              <p:cNvPr id="39" name="Прямая соединительная линия 38"/>
              <p:cNvCxnSpPr/>
              <p:nvPr/>
            </p:nvCxnSpPr>
            <p:spPr>
              <a:xfrm>
                <a:off x="6572264" y="5072074"/>
                <a:ext cx="214314" cy="1588"/>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31" name="Группа 29"/>
            <p:cNvGrpSpPr/>
            <p:nvPr/>
          </p:nvGrpSpPr>
          <p:grpSpPr>
            <a:xfrm>
              <a:off x="5500694" y="4214818"/>
              <a:ext cx="1083951" cy="369332"/>
              <a:chOff x="5857884" y="4500570"/>
              <a:chExt cx="1083951" cy="369332"/>
            </a:xfrm>
          </p:grpSpPr>
          <p:sp>
            <p:nvSpPr>
              <p:cNvPr id="36" name="TextBox 35"/>
              <p:cNvSpPr txBox="1"/>
              <p:nvPr/>
            </p:nvSpPr>
            <p:spPr>
              <a:xfrm>
                <a:off x="5857884" y="4500570"/>
                <a:ext cx="1083951" cy="369332"/>
              </a:xfrm>
              <a:prstGeom prst="rect">
                <a:avLst/>
              </a:prstGeom>
              <a:noFill/>
            </p:spPr>
            <p:txBody>
              <a:bodyPr wrap="none" rtlCol="0">
                <a:spAutoFit/>
              </a:bodyPr>
              <a:lstStyle/>
              <a:p>
                <a:r>
                  <a:rPr lang="en-GB" dirty="0" smtClean="0"/>
                  <a:t>X</a:t>
                </a:r>
                <a:r>
                  <a:rPr lang="en-GB" sz="1400" dirty="0" smtClean="0"/>
                  <a:t>1</a:t>
                </a:r>
                <a:r>
                  <a:rPr lang="en-GB" dirty="0" smtClean="0"/>
                  <a:t>˄X</a:t>
                </a:r>
                <a:r>
                  <a:rPr lang="en-GB" sz="1400" dirty="0" smtClean="0"/>
                  <a:t>2</a:t>
                </a:r>
                <a:r>
                  <a:rPr lang="en-GB" dirty="0" smtClean="0"/>
                  <a:t>^X</a:t>
                </a:r>
                <a:r>
                  <a:rPr lang="en-GB" sz="1400" dirty="0" smtClean="0"/>
                  <a:t>3</a:t>
                </a:r>
                <a:endParaRPr lang="ru-RU" sz="1400" dirty="0"/>
              </a:p>
            </p:txBody>
          </p:sp>
          <p:cxnSp>
            <p:nvCxnSpPr>
              <p:cNvPr id="37" name="Прямая соединительная линия 36"/>
              <p:cNvCxnSpPr/>
              <p:nvPr/>
            </p:nvCxnSpPr>
            <p:spPr>
              <a:xfrm>
                <a:off x="6286512" y="4500570"/>
                <a:ext cx="214314" cy="1588"/>
              </a:xfrm>
              <a:prstGeom prst="line">
                <a:avLst/>
              </a:prstGeom>
            </p:spPr>
            <p:style>
              <a:lnRef idx="1">
                <a:schemeClr val="accent1"/>
              </a:lnRef>
              <a:fillRef idx="0">
                <a:schemeClr val="accent1"/>
              </a:fillRef>
              <a:effectRef idx="0">
                <a:schemeClr val="accent1"/>
              </a:effectRef>
              <a:fontRef idx="minor">
                <a:schemeClr val="tx1"/>
              </a:fontRef>
            </p:style>
          </p:cxnSp>
        </p:grpSp>
        <p:sp>
          <p:nvSpPr>
            <p:cNvPr id="32" name="TextBox 31"/>
            <p:cNvSpPr txBox="1"/>
            <p:nvPr/>
          </p:nvSpPr>
          <p:spPr>
            <a:xfrm>
              <a:off x="5500694" y="4572008"/>
              <a:ext cx="1083951" cy="369332"/>
            </a:xfrm>
            <a:prstGeom prst="rect">
              <a:avLst/>
            </a:prstGeom>
            <a:noFill/>
          </p:spPr>
          <p:txBody>
            <a:bodyPr wrap="none" rtlCol="0">
              <a:spAutoFit/>
            </a:bodyPr>
            <a:lstStyle/>
            <a:p>
              <a:r>
                <a:rPr lang="en-GB" dirty="0" smtClean="0"/>
                <a:t>X</a:t>
              </a:r>
              <a:r>
                <a:rPr lang="en-GB" sz="1400" dirty="0" smtClean="0"/>
                <a:t>1</a:t>
              </a:r>
              <a:r>
                <a:rPr lang="en-GB" dirty="0" smtClean="0"/>
                <a:t>˄X</a:t>
              </a:r>
              <a:r>
                <a:rPr lang="en-GB" sz="1400" dirty="0" smtClean="0"/>
                <a:t>2</a:t>
              </a:r>
              <a:r>
                <a:rPr lang="en-GB" dirty="0" smtClean="0"/>
                <a:t>^X</a:t>
              </a:r>
              <a:r>
                <a:rPr lang="en-GB" sz="1400" dirty="0" smtClean="0"/>
                <a:t>3</a:t>
              </a:r>
              <a:endParaRPr lang="ru-RU" sz="1400" dirty="0"/>
            </a:p>
          </p:txBody>
        </p:sp>
        <p:grpSp>
          <p:nvGrpSpPr>
            <p:cNvPr id="33" name="Группа 36"/>
            <p:cNvGrpSpPr/>
            <p:nvPr/>
          </p:nvGrpSpPr>
          <p:grpSpPr>
            <a:xfrm>
              <a:off x="5500694" y="4929198"/>
              <a:ext cx="1083951" cy="369332"/>
              <a:chOff x="5500694" y="4929198"/>
              <a:chExt cx="1083951" cy="369332"/>
            </a:xfrm>
          </p:grpSpPr>
          <p:sp>
            <p:nvSpPr>
              <p:cNvPr id="34" name="TextBox 33"/>
              <p:cNvSpPr txBox="1"/>
              <p:nvPr/>
            </p:nvSpPr>
            <p:spPr>
              <a:xfrm>
                <a:off x="5500694" y="4929198"/>
                <a:ext cx="1083951" cy="369332"/>
              </a:xfrm>
              <a:prstGeom prst="rect">
                <a:avLst/>
              </a:prstGeom>
              <a:noFill/>
            </p:spPr>
            <p:txBody>
              <a:bodyPr wrap="none" rtlCol="0">
                <a:spAutoFit/>
              </a:bodyPr>
              <a:lstStyle/>
              <a:p>
                <a:r>
                  <a:rPr lang="en-GB" dirty="0" smtClean="0"/>
                  <a:t>X</a:t>
                </a:r>
                <a:r>
                  <a:rPr lang="en-GB" sz="1400" dirty="0" smtClean="0"/>
                  <a:t>1</a:t>
                </a:r>
                <a:r>
                  <a:rPr lang="en-GB" dirty="0" smtClean="0"/>
                  <a:t>˄X</a:t>
                </a:r>
                <a:r>
                  <a:rPr lang="en-GB" sz="1400" dirty="0" smtClean="0"/>
                  <a:t>2</a:t>
                </a:r>
                <a:r>
                  <a:rPr lang="en-GB" dirty="0" smtClean="0"/>
                  <a:t>^X</a:t>
                </a:r>
                <a:r>
                  <a:rPr lang="en-GB" sz="1400" dirty="0" smtClean="0"/>
                  <a:t>3</a:t>
                </a:r>
                <a:endParaRPr lang="ru-RU" sz="1400" dirty="0"/>
              </a:p>
            </p:txBody>
          </p:sp>
          <p:cxnSp>
            <p:nvCxnSpPr>
              <p:cNvPr id="35" name="Прямая соединительная линия 34"/>
              <p:cNvCxnSpPr/>
              <p:nvPr/>
            </p:nvCxnSpPr>
            <p:spPr>
              <a:xfrm>
                <a:off x="5572132" y="5000636"/>
                <a:ext cx="214314" cy="1588"/>
              </a:xfrm>
              <a:prstGeom prst="line">
                <a:avLst/>
              </a:prstGeom>
            </p:spPr>
            <p:style>
              <a:lnRef idx="1">
                <a:schemeClr val="accent1"/>
              </a:lnRef>
              <a:fillRef idx="0">
                <a:schemeClr val="accent1"/>
              </a:fillRef>
              <a:effectRef idx="0">
                <a:schemeClr val="accent1"/>
              </a:effectRef>
              <a:fontRef idx="minor">
                <a:schemeClr val="tx1"/>
              </a:fontRef>
            </p:style>
          </p:cxnSp>
        </p:grpSp>
      </p:grpSp>
      <p:sp>
        <p:nvSpPr>
          <p:cNvPr id="40" name="TextBox 39"/>
          <p:cNvSpPr txBox="1"/>
          <p:nvPr/>
        </p:nvSpPr>
        <p:spPr>
          <a:xfrm>
            <a:off x="142844" y="214290"/>
            <a:ext cx="396262" cy="369332"/>
          </a:xfrm>
          <a:prstGeom prst="rect">
            <a:avLst/>
          </a:prstGeom>
          <a:noFill/>
        </p:spPr>
        <p:txBody>
          <a:bodyPr wrap="none" rtlCol="0">
            <a:spAutoFit/>
          </a:bodyPr>
          <a:lstStyle/>
          <a:p>
            <a:r>
              <a:rPr lang="ru-RU" dirty="0" smtClean="0"/>
              <a:t>Х</a:t>
            </a:r>
            <a:r>
              <a:rPr lang="ru-RU" sz="1400" dirty="0" smtClean="0"/>
              <a:t>1</a:t>
            </a:r>
            <a:endParaRPr lang="ru-RU" sz="1400" dirty="0"/>
          </a:p>
        </p:txBody>
      </p:sp>
      <p:sp>
        <p:nvSpPr>
          <p:cNvPr id="41" name="TextBox 40"/>
          <p:cNvSpPr txBox="1"/>
          <p:nvPr/>
        </p:nvSpPr>
        <p:spPr>
          <a:xfrm>
            <a:off x="428596" y="214290"/>
            <a:ext cx="396262" cy="369332"/>
          </a:xfrm>
          <a:prstGeom prst="rect">
            <a:avLst/>
          </a:prstGeom>
          <a:noFill/>
        </p:spPr>
        <p:txBody>
          <a:bodyPr wrap="none" rtlCol="0">
            <a:spAutoFit/>
          </a:bodyPr>
          <a:lstStyle/>
          <a:p>
            <a:r>
              <a:rPr lang="ru-RU" dirty="0" smtClean="0"/>
              <a:t>Х</a:t>
            </a:r>
            <a:r>
              <a:rPr lang="ru-RU" sz="1400" dirty="0" smtClean="0"/>
              <a:t>2</a:t>
            </a:r>
            <a:endParaRPr lang="ru-RU" sz="1400" dirty="0"/>
          </a:p>
        </p:txBody>
      </p:sp>
      <p:sp>
        <p:nvSpPr>
          <p:cNvPr id="42" name="TextBox 41"/>
          <p:cNvSpPr txBox="1"/>
          <p:nvPr/>
        </p:nvSpPr>
        <p:spPr>
          <a:xfrm>
            <a:off x="714348" y="214290"/>
            <a:ext cx="396262" cy="369332"/>
          </a:xfrm>
          <a:prstGeom prst="rect">
            <a:avLst/>
          </a:prstGeom>
          <a:noFill/>
        </p:spPr>
        <p:txBody>
          <a:bodyPr wrap="none" rtlCol="0">
            <a:spAutoFit/>
          </a:bodyPr>
          <a:lstStyle/>
          <a:p>
            <a:r>
              <a:rPr lang="ru-RU" dirty="0" smtClean="0"/>
              <a:t>Х</a:t>
            </a:r>
            <a:r>
              <a:rPr lang="ru-RU" sz="1400" dirty="0" smtClean="0"/>
              <a:t>3</a:t>
            </a:r>
            <a:endParaRPr lang="ru-RU" sz="1400" dirty="0"/>
          </a:p>
        </p:txBody>
      </p:sp>
      <p:sp>
        <p:nvSpPr>
          <p:cNvPr id="44" name="Блок-схема: узел 43"/>
          <p:cNvSpPr/>
          <p:nvPr/>
        </p:nvSpPr>
        <p:spPr>
          <a:xfrm>
            <a:off x="1785918" y="4929198"/>
            <a:ext cx="142876" cy="142876"/>
          </a:xfrm>
          <a:prstGeom prst="flowChartConnector">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5" name="Блок-схема: узел 44"/>
          <p:cNvSpPr/>
          <p:nvPr/>
        </p:nvSpPr>
        <p:spPr>
          <a:xfrm>
            <a:off x="1785918" y="2428868"/>
            <a:ext cx="142876" cy="142876"/>
          </a:xfrm>
          <a:prstGeom prst="flowChartConnector">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6" name="Блок-схема: узел 45"/>
          <p:cNvSpPr/>
          <p:nvPr/>
        </p:nvSpPr>
        <p:spPr>
          <a:xfrm>
            <a:off x="1785918" y="1142984"/>
            <a:ext cx="142876" cy="142876"/>
          </a:xfrm>
          <a:prstGeom prst="flowChartConnector">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8" name="Блок-схема: узел 47"/>
          <p:cNvSpPr/>
          <p:nvPr/>
        </p:nvSpPr>
        <p:spPr>
          <a:xfrm>
            <a:off x="571472" y="1000108"/>
            <a:ext cx="142876" cy="142876"/>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9" name="Блок-схема: узел 48"/>
          <p:cNvSpPr/>
          <p:nvPr/>
        </p:nvSpPr>
        <p:spPr>
          <a:xfrm>
            <a:off x="285720" y="857232"/>
            <a:ext cx="142876" cy="142876"/>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0" name="Блок-схема: узел 49"/>
          <p:cNvSpPr/>
          <p:nvPr/>
        </p:nvSpPr>
        <p:spPr>
          <a:xfrm>
            <a:off x="857224" y="1142984"/>
            <a:ext cx="142876" cy="142876"/>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51" name="Прямая со стрелкой 50"/>
          <p:cNvCxnSpPr/>
          <p:nvPr/>
        </p:nvCxnSpPr>
        <p:spPr>
          <a:xfrm>
            <a:off x="357158" y="2357430"/>
            <a:ext cx="1500198"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2" name="Прямая со стрелкой 51"/>
          <p:cNvCxnSpPr/>
          <p:nvPr/>
        </p:nvCxnSpPr>
        <p:spPr>
          <a:xfrm>
            <a:off x="642910" y="2500306"/>
            <a:ext cx="1214446"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3" name="Прямая со стрелкой 52"/>
          <p:cNvCxnSpPr/>
          <p:nvPr/>
        </p:nvCxnSpPr>
        <p:spPr>
          <a:xfrm>
            <a:off x="642910" y="3857628"/>
            <a:ext cx="1214446"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5" name="Прямая со стрелкой 54"/>
          <p:cNvCxnSpPr>
            <a:endCxn id="5" idx="1"/>
          </p:cNvCxnSpPr>
          <p:nvPr/>
        </p:nvCxnSpPr>
        <p:spPr>
          <a:xfrm>
            <a:off x="928662" y="2643182"/>
            <a:ext cx="928694"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8" name="Блок-схема: узел 57"/>
          <p:cNvSpPr/>
          <p:nvPr/>
        </p:nvSpPr>
        <p:spPr>
          <a:xfrm>
            <a:off x="857224" y="2571744"/>
            <a:ext cx="142876" cy="142876"/>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9" name="Блок-схема: узел 58"/>
          <p:cNvSpPr/>
          <p:nvPr/>
        </p:nvSpPr>
        <p:spPr>
          <a:xfrm>
            <a:off x="571472" y="2428868"/>
            <a:ext cx="142876" cy="142876"/>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0" name="Блок-схема: узел 59"/>
          <p:cNvSpPr/>
          <p:nvPr/>
        </p:nvSpPr>
        <p:spPr>
          <a:xfrm>
            <a:off x="285720" y="2285992"/>
            <a:ext cx="142876" cy="142876"/>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1" name="Блок-схема: узел 60"/>
          <p:cNvSpPr/>
          <p:nvPr/>
        </p:nvSpPr>
        <p:spPr>
          <a:xfrm>
            <a:off x="285720" y="3643314"/>
            <a:ext cx="142876" cy="142876"/>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2" name="Блок-схема: узел 61"/>
          <p:cNvSpPr/>
          <p:nvPr/>
        </p:nvSpPr>
        <p:spPr>
          <a:xfrm>
            <a:off x="571472" y="3786190"/>
            <a:ext cx="142876" cy="142876"/>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3" name="Блок-схема: узел 62"/>
          <p:cNvSpPr/>
          <p:nvPr/>
        </p:nvSpPr>
        <p:spPr>
          <a:xfrm>
            <a:off x="857224" y="3929066"/>
            <a:ext cx="142876" cy="142876"/>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64" name="Прямая со стрелкой 63"/>
          <p:cNvCxnSpPr>
            <a:endCxn id="6" idx="1"/>
          </p:cNvCxnSpPr>
          <p:nvPr/>
        </p:nvCxnSpPr>
        <p:spPr>
          <a:xfrm flipV="1">
            <a:off x="928662" y="4000504"/>
            <a:ext cx="928694" cy="9524"/>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5" name="Прямая со стрелкой 64"/>
          <p:cNvCxnSpPr/>
          <p:nvPr/>
        </p:nvCxnSpPr>
        <p:spPr>
          <a:xfrm>
            <a:off x="357158" y="3714752"/>
            <a:ext cx="1500198"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0" name="Прямая со стрелкой 69"/>
          <p:cNvCxnSpPr/>
          <p:nvPr/>
        </p:nvCxnSpPr>
        <p:spPr>
          <a:xfrm flipV="1">
            <a:off x="642910" y="5143512"/>
            <a:ext cx="1214446" cy="9524"/>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1" name="Прямая со стрелкой 70"/>
          <p:cNvCxnSpPr/>
          <p:nvPr/>
        </p:nvCxnSpPr>
        <p:spPr>
          <a:xfrm flipV="1">
            <a:off x="928662" y="5286388"/>
            <a:ext cx="928694" cy="9524"/>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2" name="Прямая со стрелкой 71"/>
          <p:cNvCxnSpPr/>
          <p:nvPr/>
        </p:nvCxnSpPr>
        <p:spPr>
          <a:xfrm>
            <a:off x="357158" y="5000636"/>
            <a:ext cx="1500198"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6" name="Блок-схема: узел 75"/>
          <p:cNvSpPr/>
          <p:nvPr/>
        </p:nvSpPr>
        <p:spPr>
          <a:xfrm>
            <a:off x="285720" y="4929198"/>
            <a:ext cx="142876" cy="142876"/>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7" name="Блок-схема: узел 76"/>
          <p:cNvSpPr/>
          <p:nvPr/>
        </p:nvSpPr>
        <p:spPr>
          <a:xfrm>
            <a:off x="571472" y="5072074"/>
            <a:ext cx="142876" cy="142876"/>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8" name="Блок-схема: узел 77"/>
          <p:cNvSpPr/>
          <p:nvPr/>
        </p:nvSpPr>
        <p:spPr>
          <a:xfrm>
            <a:off x="857224" y="5214950"/>
            <a:ext cx="142876" cy="142876"/>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80" name="Прямая соединительная линия 79"/>
          <p:cNvCxnSpPr/>
          <p:nvPr/>
        </p:nvCxnSpPr>
        <p:spPr>
          <a:xfrm>
            <a:off x="2428860" y="1142984"/>
            <a:ext cx="785818"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Прямая соединительная линия 80"/>
          <p:cNvCxnSpPr/>
          <p:nvPr/>
        </p:nvCxnSpPr>
        <p:spPr>
          <a:xfrm>
            <a:off x="2428860" y="2643182"/>
            <a:ext cx="785818"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Прямая соединительная линия 81"/>
          <p:cNvCxnSpPr/>
          <p:nvPr/>
        </p:nvCxnSpPr>
        <p:spPr>
          <a:xfrm>
            <a:off x="2428860" y="4000504"/>
            <a:ext cx="785818"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Прямая соединительная линия 82"/>
          <p:cNvCxnSpPr/>
          <p:nvPr/>
        </p:nvCxnSpPr>
        <p:spPr>
          <a:xfrm>
            <a:off x="2428860" y="5286388"/>
            <a:ext cx="785818"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84" name="Прямоугольник 83"/>
          <p:cNvSpPr/>
          <p:nvPr/>
        </p:nvSpPr>
        <p:spPr>
          <a:xfrm>
            <a:off x="3214678" y="785794"/>
            <a:ext cx="571504" cy="492922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5" name="TextBox 84"/>
          <p:cNvSpPr txBox="1"/>
          <p:nvPr/>
        </p:nvSpPr>
        <p:spPr>
          <a:xfrm>
            <a:off x="3214678" y="857232"/>
            <a:ext cx="301686" cy="369332"/>
          </a:xfrm>
          <a:prstGeom prst="rect">
            <a:avLst/>
          </a:prstGeom>
          <a:noFill/>
        </p:spPr>
        <p:txBody>
          <a:bodyPr wrap="none" rtlCol="0">
            <a:spAutoFit/>
          </a:bodyPr>
          <a:lstStyle/>
          <a:p>
            <a:r>
              <a:rPr lang="ru-RU" dirty="0" smtClean="0"/>
              <a:t>1</a:t>
            </a:r>
            <a:endParaRPr lang="ru-RU" dirty="0"/>
          </a:p>
        </p:txBody>
      </p:sp>
      <p:cxnSp>
        <p:nvCxnSpPr>
          <p:cNvPr id="86" name="Прямая со стрелкой 85"/>
          <p:cNvCxnSpPr/>
          <p:nvPr/>
        </p:nvCxnSpPr>
        <p:spPr>
          <a:xfrm>
            <a:off x="3786182" y="3286124"/>
            <a:ext cx="642942"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8" name="TextBox 87"/>
          <p:cNvSpPr txBox="1"/>
          <p:nvPr/>
        </p:nvSpPr>
        <p:spPr>
          <a:xfrm>
            <a:off x="3929058" y="2928934"/>
            <a:ext cx="296876" cy="369332"/>
          </a:xfrm>
          <a:prstGeom prst="rect">
            <a:avLst/>
          </a:prstGeom>
          <a:noFill/>
        </p:spPr>
        <p:txBody>
          <a:bodyPr wrap="none" rtlCol="0">
            <a:spAutoFit/>
          </a:bodyPr>
          <a:lstStyle/>
          <a:p>
            <a:r>
              <a:rPr lang="en-GB" dirty="0" smtClean="0"/>
              <a:t>Y</a:t>
            </a:r>
            <a:endParaRPr lang="ru-RU" dirty="0"/>
          </a:p>
        </p:txBody>
      </p:sp>
      <p:sp>
        <p:nvSpPr>
          <p:cNvPr id="89" name="TextBox 88"/>
          <p:cNvSpPr txBox="1"/>
          <p:nvPr/>
        </p:nvSpPr>
        <p:spPr>
          <a:xfrm>
            <a:off x="4071934" y="214290"/>
            <a:ext cx="3786214" cy="1077218"/>
          </a:xfrm>
          <a:prstGeom prst="rect">
            <a:avLst/>
          </a:prstGeom>
          <a:noFill/>
        </p:spPr>
        <p:txBody>
          <a:bodyPr wrap="square" rtlCol="0">
            <a:spAutoFit/>
          </a:bodyPr>
          <a:lstStyle/>
          <a:p>
            <a:r>
              <a:rPr lang="en-GB" sz="1600" dirty="0" smtClean="0"/>
              <a:t>! </a:t>
            </a:r>
            <a:r>
              <a:rPr lang="ru-RU" sz="1600" dirty="0" smtClean="0"/>
              <a:t>У конъюнкции «И» приоритет выше, чем у дизъюнкции «ИЛИ»;</a:t>
            </a:r>
          </a:p>
          <a:p>
            <a:r>
              <a:rPr lang="ru-RU" sz="1600" dirty="0" smtClean="0"/>
              <a:t>! Все конъюнкции объединены одной дизъюнкцией.</a:t>
            </a:r>
            <a:endParaRPr lang="ru-RU" sz="1600" dirty="0"/>
          </a:p>
        </p:txBody>
      </p:sp>
      <p:sp>
        <p:nvSpPr>
          <p:cNvPr id="90" name="TextBox 89"/>
          <p:cNvSpPr txBox="1"/>
          <p:nvPr/>
        </p:nvSpPr>
        <p:spPr>
          <a:xfrm>
            <a:off x="4643438" y="1785926"/>
            <a:ext cx="2737224" cy="646331"/>
          </a:xfrm>
          <a:prstGeom prst="rect">
            <a:avLst/>
          </a:prstGeom>
          <a:noFill/>
        </p:spPr>
        <p:txBody>
          <a:bodyPr wrap="none" rtlCol="0">
            <a:spAutoFit/>
          </a:bodyPr>
          <a:lstStyle/>
          <a:p>
            <a:r>
              <a:rPr lang="ru-RU" dirty="0" smtClean="0"/>
              <a:t>Т.е. есть провода: Х</a:t>
            </a:r>
            <a:r>
              <a:rPr lang="ru-RU" sz="1400" dirty="0" smtClean="0"/>
              <a:t>1</a:t>
            </a:r>
            <a:r>
              <a:rPr lang="ru-RU" dirty="0" smtClean="0"/>
              <a:t>,Х</a:t>
            </a:r>
            <a:r>
              <a:rPr lang="ru-RU" sz="1600" dirty="0" smtClean="0"/>
              <a:t>2</a:t>
            </a:r>
            <a:r>
              <a:rPr lang="ru-RU" dirty="0" smtClean="0"/>
              <a:t>,Х</a:t>
            </a:r>
            <a:r>
              <a:rPr lang="ru-RU" sz="1400" dirty="0" smtClean="0"/>
              <a:t>3</a:t>
            </a:r>
          </a:p>
          <a:p>
            <a:r>
              <a:rPr lang="ru-RU" dirty="0" smtClean="0"/>
              <a:t>1) Первый элемент </a:t>
            </a:r>
            <a:endParaRPr lang="ru-RU" dirty="0"/>
          </a:p>
        </p:txBody>
      </p:sp>
      <p:grpSp>
        <p:nvGrpSpPr>
          <p:cNvPr id="94" name="Группа 93"/>
          <p:cNvGrpSpPr/>
          <p:nvPr/>
        </p:nvGrpSpPr>
        <p:grpSpPr>
          <a:xfrm>
            <a:off x="6643702" y="2071678"/>
            <a:ext cx="1083951" cy="369332"/>
            <a:chOff x="6643702" y="2071678"/>
            <a:chExt cx="1083951" cy="369332"/>
          </a:xfrm>
        </p:grpSpPr>
        <p:sp>
          <p:nvSpPr>
            <p:cNvPr id="91" name="TextBox 90"/>
            <p:cNvSpPr txBox="1"/>
            <p:nvPr/>
          </p:nvSpPr>
          <p:spPr>
            <a:xfrm>
              <a:off x="6643702" y="2071678"/>
              <a:ext cx="1083951" cy="369332"/>
            </a:xfrm>
            <a:prstGeom prst="rect">
              <a:avLst/>
            </a:prstGeom>
            <a:noFill/>
          </p:spPr>
          <p:txBody>
            <a:bodyPr wrap="none" rtlCol="0">
              <a:spAutoFit/>
            </a:bodyPr>
            <a:lstStyle/>
            <a:p>
              <a:r>
                <a:rPr lang="en-GB" dirty="0" smtClean="0"/>
                <a:t>X</a:t>
              </a:r>
              <a:r>
                <a:rPr lang="en-GB" sz="1400" dirty="0" smtClean="0"/>
                <a:t>1</a:t>
              </a:r>
              <a:r>
                <a:rPr lang="en-GB" dirty="0" smtClean="0"/>
                <a:t>˄X</a:t>
              </a:r>
              <a:r>
                <a:rPr lang="en-GB" sz="1400" dirty="0" smtClean="0"/>
                <a:t>2</a:t>
              </a:r>
              <a:r>
                <a:rPr lang="en-GB" dirty="0" smtClean="0"/>
                <a:t>^X</a:t>
              </a:r>
              <a:r>
                <a:rPr lang="en-GB" sz="1400" dirty="0" smtClean="0"/>
                <a:t>3</a:t>
              </a:r>
              <a:endParaRPr lang="ru-RU" sz="1400" dirty="0"/>
            </a:p>
          </p:txBody>
        </p:sp>
        <p:cxnSp>
          <p:nvCxnSpPr>
            <p:cNvPr id="93" name="Прямая соединительная линия 92"/>
            <p:cNvCxnSpPr/>
            <p:nvPr/>
          </p:nvCxnSpPr>
          <p:spPr>
            <a:xfrm>
              <a:off x="7358082" y="2143116"/>
              <a:ext cx="285752" cy="1588"/>
            </a:xfrm>
            <a:prstGeom prst="line">
              <a:avLst/>
            </a:prstGeom>
          </p:spPr>
          <p:style>
            <a:lnRef idx="1">
              <a:schemeClr val="accent1"/>
            </a:lnRef>
            <a:fillRef idx="0">
              <a:schemeClr val="accent1"/>
            </a:fillRef>
            <a:effectRef idx="0">
              <a:schemeClr val="accent1"/>
            </a:effectRef>
            <a:fontRef idx="minor">
              <a:schemeClr val="tx1"/>
            </a:fontRef>
          </p:style>
        </p:cxnSp>
      </p:grpSp>
      <p:sp>
        <p:nvSpPr>
          <p:cNvPr id="95" name="TextBox 94"/>
          <p:cNvSpPr txBox="1"/>
          <p:nvPr/>
        </p:nvSpPr>
        <p:spPr>
          <a:xfrm>
            <a:off x="7643834" y="2071678"/>
            <a:ext cx="1324722" cy="369332"/>
          </a:xfrm>
          <a:prstGeom prst="rect">
            <a:avLst/>
          </a:prstGeom>
          <a:noFill/>
        </p:spPr>
        <p:txBody>
          <a:bodyPr wrap="none" rtlCol="0">
            <a:spAutoFit/>
          </a:bodyPr>
          <a:lstStyle/>
          <a:p>
            <a:r>
              <a:rPr lang="ru-RU" dirty="0" smtClean="0"/>
              <a:t>соединяем </a:t>
            </a:r>
            <a:endParaRPr lang="ru-RU" dirty="0"/>
          </a:p>
        </p:txBody>
      </p:sp>
      <p:sp>
        <p:nvSpPr>
          <p:cNvPr id="97" name="TextBox 96"/>
          <p:cNvSpPr txBox="1"/>
          <p:nvPr/>
        </p:nvSpPr>
        <p:spPr>
          <a:xfrm>
            <a:off x="4929191" y="2428868"/>
            <a:ext cx="3857652" cy="646331"/>
          </a:xfrm>
          <a:prstGeom prst="rect">
            <a:avLst/>
          </a:prstGeom>
          <a:noFill/>
        </p:spPr>
        <p:txBody>
          <a:bodyPr wrap="square" rtlCol="0">
            <a:spAutoFit/>
          </a:bodyPr>
          <a:lstStyle/>
          <a:p>
            <a:pPr algn="just"/>
            <a:r>
              <a:rPr lang="ru-RU" dirty="0" smtClean="0"/>
              <a:t>однако Х</a:t>
            </a:r>
            <a:r>
              <a:rPr lang="ru-RU" sz="1400" dirty="0" smtClean="0"/>
              <a:t>3 </a:t>
            </a:r>
            <a:r>
              <a:rPr lang="ru-RU" dirty="0" smtClean="0"/>
              <a:t>идет с инверсией (обозначаем полым кружком).</a:t>
            </a:r>
          </a:p>
        </p:txBody>
      </p:sp>
      <p:sp>
        <p:nvSpPr>
          <p:cNvPr id="98" name="TextBox 97"/>
          <p:cNvSpPr txBox="1"/>
          <p:nvPr/>
        </p:nvSpPr>
        <p:spPr>
          <a:xfrm>
            <a:off x="4643438" y="3143248"/>
            <a:ext cx="4500562" cy="646331"/>
          </a:xfrm>
          <a:prstGeom prst="rect">
            <a:avLst/>
          </a:prstGeom>
          <a:noFill/>
        </p:spPr>
        <p:txBody>
          <a:bodyPr wrap="square" rtlCol="0">
            <a:spAutoFit/>
          </a:bodyPr>
          <a:lstStyle/>
          <a:p>
            <a:r>
              <a:rPr lang="ru-RU" dirty="0" smtClean="0"/>
              <a:t>2) Подобным образом соединяем другие    входы</a:t>
            </a:r>
            <a:endParaRPr lang="ru-RU" dirty="0"/>
          </a:p>
        </p:txBody>
      </p:sp>
      <p:sp>
        <p:nvSpPr>
          <p:cNvPr id="99" name="TextBox 98"/>
          <p:cNvSpPr txBox="1"/>
          <p:nvPr/>
        </p:nvSpPr>
        <p:spPr>
          <a:xfrm>
            <a:off x="4357686" y="3929066"/>
            <a:ext cx="4572032" cy="1477328"/>
          </a:xfrm>
          <a:prstGeom prst="rect">
            <a:avLst/>
          </a:prstGeom>
          <a:noFill/>
        </p:spPr>
        <p:txBody>
          <a:bodyPr wrap="square" rtlCol="0">
            <a:spAutoFit/>
          </a:bodyPr>
          <a:lstStyle/>
          <a:p>
            <a:pPr algn="just"/>
            <a:r>
              <a:rPr lang="ru-RU" dirty="0" smtClean="0"/>
              <a:t>Схема у нас получилась достаточно объемной. Ее можно </a:t>
            </a:r>
            <a:r>
              <a:rPr lang="ru-RU" b="1" dirty="0" smtClean="0"/>
              <a:t>минимизировать </a:t>
            </a:r>
            <a:r>
              <a:rPr lang="ru-RU" dirty="0" smtClean="0"/>
              <a:t>аналитическим способом. Самый распространенным способом является графический метод </a:t>
            </a:r>
            <a:r>
              <a:rPr lang="ru-RU" b="1" dirty="0" smtClean="0"/>
              <a:t>Карно</a:t>
            </a:r>
            <a:r>
              <a:rPr lang="ru-RU" dirty="0" smtClean="0"/>
              <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4282" y="214290"/>
            <a:ext cx="5538119" cy="1200329"/>
          </a:xfrm>
          <a:prstGeom prst="rect">
            <a:avLst/>
          </a:prstGeom>
          <a:noFill/>
        </p:spPr>
        <p:txBody>
          <a:bodyPr wrap="none" rtlCol="0">
            <a:spAutoFit/>
          </a:bodyPr>
          <a:lstStyle/>
          <a:p>
            <a:r>
              <a:rPr lang="ru-RU" dirty="0" smtClean="0">
                <a:solidFill>
                  <a:srgbClr val="C00000"/>
                </a:solidFill>
              </a:rPr>
              <a:t>Для минимизации КС используем метод Карно.</a:t>
            </a:r>
            <a:r>
              <a:rPr lang="ru-RU" dirty="0" smtClean="0"/>
              <a:t> </a:t>
            </a:r>
          </a:p>
          <a:p>
            <a:endParaRPr lang="ru-RU" dirty="0" smtClean="0"/>
          </a:p>
          <a:p>
            <a:r>
              <a:rPr lang="ru-RU" dirty="0" smtClean="0"/>
              <a:t>Для этого:</a:t>
            </a:r>
          </a:p>
          <a:p>
            <a:r>
              <a:rPr lang="ru-RU" dirty="0" smtClean="0"/>
              <a:t>1. Перепишем таблицу истинности в двухмерный вид:</a:t>
            </a:r>
            <a:endParaRPr lang="ru-RU" dirty="0"/>
          </a:p>
        </p:txBody>
      </p:sp>
      <p:sp>
        <p:nvSpPr>
          <p:cNvPr id="40" name="TextBox 39"/>
          <p:cNvSpPr txBox="1"/>
          <p:nvPr/>
        </p:nvSpPr>
        <p:spPr>
          <a:xfrm>
            <a:off x="3357554" y="1428736"/>
            <a:ext cx="5429288" cy="1477328"/>
          </a:xfrm>
          <a:prstGeom prst="rect">
            <a:avLst/>
          </a:prstGeom>
          <a:noFill/>
        </p:spPr>
        <p:txBody>
          <a:bodyPr wrap="square" rtlCol="0">
            <a:spAutoFit/>
          </a:bodyPr>
          <a:lstStyle/>
          <a:p>
            <a:r>
              <a:rPr lang="ru-RU" dirty="0" smtClean="0"/>
              <a:t>2. Перебираем входы Х</a:t>
            </a:r>
            <a:r>
              <a:rPr lang="ru-RU" sz="1400" dirty="0" smtClean="0"/>
              <a:t>1</a:t>
            </a:r>
            <a:r>
              <a:rPr lang="ru-RU" dirty="0" smtClean="0"/>
              <a:t> и Х</a:t>
            </a:r>
            <a:r>
              <a:rPr lang="ru-RU" sz="1400" dirty="0" smtClean="0"/>
              <a:t>2 </a:t>
            </a:r>
            <a:r>
              <a:rPr lang="ru-RU" dirty="0" smtClean="0"/>
              <a:t>в </a:t>
            </a:r>
            <a:r>
              <a:rPr lang="ru-RU" b="1" dirty="0" smtClean="0"/>
              <a:t>коде Грея</a:t>
            </a:r>
            <a:r>
              <a:rPr lang="ru-RU" dirty="0" smtClean="0"/>
              <a:t>, </a:t>
            </a:r>
          </a:p>
          <a:p>
            <a:endParaRPr lang="ru-RU" dirty="0" smtClean="0"/>
          </a:p>
          <a:p>
            <a:r>
              <a:rPr lang="ru-RU" dirty="0" smtClean="0"/>
              <a:t>Т.е. не по порядку, а когда каждое состояние отличается одним разрядом (соседние), а последний отличается с первым.</a:t>
            </a:r>
            <a:endParaRPr lang="ru-RU" sz="1400" dirty="0"/>
          </a:p>
        </p:txBody>
      </p:sp>
      <p:sp>
        <p:nvSpPr>
          <p:cNvPr id="45" name="Овал 44"/>
          <p:cNvSpPr/>
          <p:nvPr/>
        </p:nvSpPr>
        <p:spPr>
          <a:xfrm>
            <a:off x="8715404" y="2214554"/>
            <a:ext cx="285752" cy="71438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6" name="Дуга 45"/>
          <p:cNvSpPr/>
          <p:nvPr/>
        </p:nvSpPr>
        <p:spPr>
          <a:xfrm rot="13635999">
            <a:off x="77406" y="1881586"/>
            <a:ext cx="1416760" cy="1308876"/>
          </a:xfrm>
          <a:prstGeom prst="arc">
            <a:avLst/>
          </a:prstGeom>
          <a:ln w="190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grpSp>
        <p:nvGrpSpPr>
          <p:cNvPr id="53" name="Группа 52"/>
          <p:cNvGrpSpPr/>
          <p:nvPr/>
        </p:nvGrpSpPr>
        <p:grpSpPr>
          <a:xfrm>
            <a:off x="214282" y="1428736"/>
            <a:ext cx="2867738" cy="1940968"/>
            <a:chOff x="214282" y="1428736"/>
            <a:chExt cx="2867738" cy="1940968"/>
          </a:xfrm>
        </p:grpSpPr>
        <p:cxnSp>
          <p:nvCxnSpPr>
            <p:cNvPr id="6" name="Прямая соединительная линия 5"/>
            <p:cNvCxnSpPr/>
            <p:nvPr/>
          </p:nvCxnSpPr>
          <p:spPr>
            <a:xfrm rot="16200000" flipH="1">
              <a:off x="777694" y="1634959"/>
              <a:ext cx="428629" cy="159060"/>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85720" y="1571612"/>
              <a:ext cx="396262" cy="369332"/>
            </a:xfrm>
            <a:prstGeom prst="rect">
              <a:avLst/>
            </a:prstGeom>
            <a:noFill/>
          </p:spPr>
          <p:txBody>
            <a:bodyPr wrap="none" rtlCol="0">
              <a:spAutoFit/>
            </a:bodyPr>
            <a:lstStyle/>
            <a:p>
              <a:r>
                <a:rPr lang="ru-RU" dirty="0" smtClean="0"/>
                <a:t>Х</a:t>
              </a:r>
              <a:r>
                <a:rPr lang="ru-RU" sz="1400" dirty="0" smtClean="0"/>
                <a:t>1</a:t>
              </a:r>
              <a:endParaRPr lang="ru-RU" sz="1400" dirty="0"/>
            </a:p>
          </p:txBody>
        </p:sp>
        <p:sp>
          <p:nvSpPr>
            <p:cNvPr id="9" name="TextBox 8"/>
            <p:cNvSpPr txBox="1"/>
            <p:nvPr/>
          </p:nvSpPr>
          <p:spPr>
            <a:xfrm>
              <a:off x="642910" y="1571612"/>
              <a:ext cx="396262" cy="369332"/>
            </a:xfrm>
            <a:prstGeom prst="rect">
              <a:avLst/>
            </a:prstGeom>
            <a:noFill/>
          </p:spPr>
          <p:txBody>
            <a:bodyPr wrap="none" rtlCol="0">
              <a:spAutoFit/>
            </a:bodyPr>
            <a:lstStyle/>
            <a:p>
              <a:r>
                <a:rPr lang="ru-RU" dirty="0" smtClean="0"/>
                <a:t>Х</a:t>
              </a:r>
              <a:r>
                <a:rPr lang="ru-RU" sz="1400" dirty="0" smtClean="0"/>
                <a:t>2</a:t>
              </a:r>
              <a:endParaRPr lang="ru-RU" sz="1400" dirty="0"/>
            </a:p>
          </p:txBody>
        </p:sp>
        <p:sp>
          <p:nvSpPr>
            <p:cNvPr id="10" name="TextBox 9"/>
            <p:cNvSpPr txBox="1"/>
            <p:nvPr/>
          </p:nvSpPr>
          <p:spPr>
            <a:xfrm>
              <a:off x="1071538" y="1571612"/>
              <a:ext cx="396262" cy="369332"/>
            </a:xfrm>
            <a:prstGeom prst="rect">
              <a:avLst/>
            </a:prstGeom>
            <a:noFill/>
          </p:spPr>
          <p:txBody>
            <a:bodyPr wrap="none" rtlCol="0">
              <a:spAutoFit/>
            </a:bodyPr>
            <a:lstStyle/>
            <a:p>
              <a:r>
                <a:rPr lang="ru-RU" dirty="0" smtClean="0"/>
                <a:t>Х</a:t>
              </a:r>
              <a:r>
                <a:rPr lang="ru-RU" sz="1400" dirty="0" smtClean="0"/>
                <a:t>3</a:t>
              </a:r>
              <a:endParaRPr lang="ru-RU" sz="1400" dirty="0"/>
            </a:p>
          </p:txBody>
        </p:sp>
        <p:sp>
          <p:nvSpPr>
            <p:cNvPr id="14" name="TextBox 13"/>
            <p:cNvSpPr txBox="1"/>
            <p:nvPr/>
          </p:nvSpPr>
          <p:spPr>
            <a:xfrm>
              <a:off x="1500166" y="1500174"/>
              <a:ext cx="301686" cy="369332"/>
            </a:xfrm>
            <a:prstGeom prst="rect">
              <a:avLst/>
            </a:prstGeom>
            <a:noFill/>
          </p:spPr>
          <p:txBody>
            <a:bodyPr wrap="none" rtlCol="0">
              <a:spAutoFit/>
            </a:bodyPr>
            <a:lstStyle/>
            <a:p>
              <a:r>
                <a:rPr lang="ru-RU" dirty="0" smtClean="0"/>
                <a:t>0</a:t>
              </a:r>
              <a:endParaRPr lang="ru-RU" dirty="0"/>
            </a:p>
          </p:txBody>
        </p:sp>
        <p:sp>
          <p:nvSpPr>
            <p:cNvPr id="15" name="TextBox 14"/>
            <p:cNvSpPr txBox="1"/>
            <p:nvPr/>
          </p:nvSpPr>
          <p:spPr>
            <a:xfrm>
              <a:off x="1571604" y="1928802"/>
              <a:ext cx="301686" cy="369332"/>
            </a:xfrm>
            <a:prstGeom prst="rect">
              <a:avLst/>
            </a:prstGeom>
            <a:noFill/>
          </p:spPr>
          <p:txBody>
            <a:bodyPr wrap="none" rtlCol="0">
              <a:spAutoFit/>
            </a:bodyPr>
            <a:lstStyle/>
            <a:p>
              <a:r>
                <a:rPr lang="ru-RU" dirty="0" smtClean="0"/>
                <a:t>0</a:t>
              </a:r>
              <a:endParaRPr lang="ru-RU" dirty="0"/>
            </a:p>
          </p:txBody>
        </p:sp>
        <p:sp>
          <p:nvSpPr>
            <p:cNvPr id="16" name="TextBox 15"/>
            <p:cNvSpPr txBox="1"/>
            <p:nvPr/>
          </p:nvSpPr>
          <p:spPr>
            <a:xfrm>
              <a:off x="2000232" y="1500174"/>
              <a:ext cx="301686" cy="369332"/>
            </a:xfrm>
            <a:prstGeom prst="rect">
              <a:avLst/>
            </a:prstGeom>
            <a:noFill/>
          </p:spPr>
          <p:txBody>
            <a:bodyPr wrap="none" rtlCol="0">
              <a:spAutoFit/>
            </a:bodyPr>
            <a:lstStyle/>
            <a:p>
              <a:r>
                <a:rPr lang="ru-RU" dirty="0" smtClean="0"/>
                <a:t>1</a:t>
              </a:r>
              <a:endParaRPr lang="ru-RU" dirty="0"/>
            </a:p>
          </p:txBody>
        </p:sp>
        <p:sp>
          <p:nvSpPr>
            <p:cNvPr id="17" name="TextBox 16"/>
            <p:cNvSpPr txBox="1"/>
            <p:nvPr/>
          </p:nvSpPr>
          <p:spPr>
            <a:xfrm>
              <a:off x="285720" y="1928802"/>
              <a:ext cx="301686" cy="369332"/>
            </a:xfrm>
            <a:prstGeom prst="rect">
              <a:avLst/>
            </a:prstGeom>
            <a:noFill/>
          </p:spPr>
          <p:txBody>
            <a:bodyPr wrap="none" rtlCol="0">
              <a:spAutoFit/>
            </a:bodyPr>
            <a:lstStyle/>
            <a:p>
              <a:r>
                <a:rPr lang="ru-RU" dirty="0" smtClean="0"/>
                <a:t>0</a:t>
              </a:r>
              <a:endParaRPr lang="ru-RU" dirty="0"/>
            </a:p>
          </p:txBody>
        </p:sp>
        <p:cxnSp>
          <p:nvCxnSpPr>
            <p:cNvPr id="19" name="Прямая соединительная линия 18"/>
            <p:cNvCxnSpPr/>
            <p:nvPr/>
          </p:nvCxnSpPr>
          <p:spPr>
            <a:xfrm>
              <a:off x="214282" y="1928802"/>
              <a:ext cx="214314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Прямая соединительная линия 21"/>
            <p:cNvCxnSpPr/>
            <p:nvPr/>
          </p:nvCxnSpPr>
          <p:spPr>
            <a:xfrm rot="16200000" flipH="1">
              <a:off x="642910" y="2214554"/>
              <a:ext cx="1643074" cy="71438"/>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Прямая соединительная линия 22"/>
            <p:cNvCxnSpPr/>
            <p:nvPr/>
          </p:nvCxnSpPr>
          <p:spPr>
            <a:xfrm rot="16200000" flipH="1">
              <a:off x="1142976" y="2214554"/>
              <a:ext cx="1643074" cy="71438"/>
            </a:xfrm>
            <a:prstGeom prst="line">
              <a:avLst/>
            </a:prstGeom>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2000232" y="1928802"/>
              <a:ext cx="301686" cy="369332"/>
            </a:xfrm>
            <a:prstGeom prst="rect">
              <a:avLst/>
            </a:prstGeom>
            <a:noFill/>
          </p:spPr>
          <p:txBody>
            <a:bodyPr wrap="none" rtlCol="0">
              <a:spAutoFit/>
            </a:bodyPr>
            <a:lstStyle/>
            <a:p>
              <a:r>
                <a:rPr lang="ru-RU" dirty="0" smtClean="0"/>
                <a:t>0</a:t>
              </a:r>
              <a:endParaRPr lang="ru-RU" dirty="0"/>
            </a:p>
          </p:txBody>
        </p:sp>
        <p:sp>
          <p:nvSpPr>
            <p:cNvPr id="27" name="TextBox 26"/>
            <p:cNvSpPr txBox="1"/>
            <p:nvPr/>
          </p:nvSpPr>
          <p:spPr>
            <a:xfrm>
              <a:off x="2000232" y="2786058"/>
              <a:ext cx="301686" cy="369332"/>
            </a:xfrm>
            <a:prstGeom prst="rect">
              <a:avLst/>
            </a:prstGeom>
            <a:noFill/>
          </p:spPr>
          <p:txBody>
            <a:bodyPr wrap="none" rtlCol="0">
              <a:spAutoFit/>
            </a:bodyPr>
            <a:lstStyle/>
            <a:p>
              <a:r>
                <a:rPr lang="ru-RU" dirty="0" smtClean="0"/>
                <a:t>1</a:t>
              </a:r>
              <a:endParaRPr lang="ru-RU" dirty="0"/>
            </a:p>
          </p:txBody>
        </p:sp>
        <p:sp>
          <p:nvSpPr>
            <p:cNvPr id="28" name="TextBox 27"/>
            <p:cNvSpPr txBox="1"/>
            <p:nvPr/>
          </p:nvSpPr>
          <p:spPr>
            <a:xfrm>
              <a:off x="642910" y="1928802"/>
              <a:ext cx="301686" cy="369332"/>
            </a:xfrm>
            <a:prstGeom prst="rect">
              <a:avLst/>
            </a:prstGeom>
            <a:noFill/>
          </p:spPr>
          <p:txBody>
            <a:bodyPr wrap="none" rtlCol="0">
              <a:spAutoFit/>
            </a:bodyPr>
            <a:lstStyle/>
            <a:p>
              <a:r>
                <a:rPr lang="ru-RU" dirty="0" smtClean="0"/>
                <a:t>0</a:t>
              </a:r>
              <a:endParaRPr lang="ru-RU" dirty="0"/>
            </a:p>
          </p:txBody>
        </p:sp>
        <p:sp>
          <p:nvSpPr>
            <p:cNvPr id="29" name="TextBox 28"/>
            <p:cNvSpPr txBox="1"/>
            <p:nvPr/>
          </p:nvSpPr>
          <p:spPr>
            <a:xfrm>
              <a:off x="1571604" y="2214554"/>
              <a:ext cx="301686" cy="369332"/>
            </a:xfrm>
            <a:prstGeom prst="rect">
              <a:avLst/>
            </a:prstGeom>
            <a:noFill/>
          </p:spPr>
          <p:txBody>
            <a:bodyPr wrap="none" rtlCol="0">
              <a:spAutoFit/>
            </a:bodyPr>
            <a:lstStyle/>
            <a:p>
              <a:r>
                <a:rPr lang="ru-RU" dirty="0" smtClean="0"/>
                <a:t>0</a:t>
              </a:r>
              <a:endParaRPr lang="ru-RU" dirty="0"/>
            </a:p>
          </p:txBody>
        </p:sp>
        <p:sp>
          <p:nvSpPr>
            <p:cNvPr id="30" name="TextBox 29"/>
            <p:cNvSpPr txBox="1"/>
            <p:nvPr/>
          </p:nvSpPr>
          <p:spPr>
            <a:xfrm>
              <a:off x="2000232" y="2214554"/>
              <a:ext cx="301686" cy="369332"/>
            </a:xfrm>
            <a:prstGeom prst="rect">
              <a:avLst/>
            </a:prstGeom>
            <a:noFill/>
          </p:spPr>
          <p:txBody>
            <a:bodyPr wrap="none" rtlCol="0">
              <a:spAutoFit/>
            </a:bodyPr>
            <a:lstStyle/>
            <a:p>
              <a:r>
                <a:rPr lang="ru-RU" dirty="0" smtClean="0"/>
                <a:t>1</a:t>
              </a:r>
              <a:endParaRPr lang="ru-RU" dirty="0"/>
            </a:p>
          </p:txBody>
        </p:sp>
        <p:sp>
          <p:nvSpPr>
            <p:cNvPr id="31" name="TextBox 30"/>
            <p:cNvSpPr txBox="1"/>
            <p:nvPr/>
          </p:nvSpPr>
          <p:spPr>
            <a:xfrm>
              <a:off x="642910" y="2202412"/>
              <a:ext cx="301686" cy="369332"/>
            </a:xfrm>
            <a:prstGeom prst="rect">
              <a:avLst/>
            </a:prstGeom>
            <a:noFill/>
          </p:spPr>
          <p:txBody>
            <a:bodyPr wrap="none" rtlCol="0">
              <a:spAutoFit/>
            </a:bodyPr>
            <a:lstStyle/>
            <a:p>
              <a:r>
                <a:rPr lang="ru-RU" dirty="0" smtClean="0"/>
                <a:t>1</a:t>
              </a:r>
              <a:endParaRPr lang="ru-RU" dirty="0"/>
            </a:p>
          </p:txBody>
        </p:sp>
        <p:sp>
          <p:nvSpPr>
            <p:cNvPr id="32" name="TextBox 31"/>
            <p:cNvSpPr txBox="1"/>
            <p:nvPr/>
          </p:nvSpPr>
          <p:spPr>
            <a:xfrm>
              <a:off x="285720" y="2202412"/>
              <a:ext cx="301686" cy="369332"/>
            </a:xfrm>
            <a:prstGeom prst="rect">
              <a:avLst/>
            </a:prstGeom>
            <a:noFill/>
          </p:spPr>
          <p:txBody>
            <a:bodyPr wrap="none" rtlCol="0">
              <a:spAutoFit/>
            </a:bodyPr>
            <a:lstStyle/>
            <a:p>
              <a:r>
                <a:rPr lang="ru-RU" dirty="0" smtClean="0"/>
                <a:t>0</a:t>
              </a:r>
              <a:endParaRPr lang="ru-RU" dirty="0"/>
            </a:p>
          </p:txBody>
        </p:sp>
        <p:sp>
          <p:nvSpPr>
            <p:cNvPr id="33" name="TextBox 32"/>
            <p:cNvSpPr txBox="1"/>
            <p:nvPr/>
          </p:nvSpPr>
          <p:spPr>
            <a:xfrm>
              <a:off x="642910" y="2488164"/>
              <a:ext cx="301686" cy="369332"/>
            </a:xfrm>
            <a:prstGeom prst="rect">
              <a:avLst/>
            </a:prstGeom>
            <a:noFill/>
          </p:spPr>
          <p:txBody>
            <a:bodyPr wrap="none" rtlCol="0">
              <a:spAutoFit/>
            </a:bodyPr>
            <a:lstStyle/>
            <a:p>
              <a:r>
                <a:rPr lang="ru-RU" dirty="0" smtClean="0"/>
                <a:t>1</a:t>
              </a:r>
              <a:endParaRPr lang="ru-RU" dirty="0"/>
            </a:p>
          </p:txBody>
        </p:sp>
        <p:sp>
          <p:nvSpPr>
            <p:cNvPr id="34" name="TextBox 33"/>
            <p:cNvSpPr txBox="1"/>
            <p:nvPr/>
          </p:nvSpPr>
          <p:spPr>
            <a:xfrm>
              <a:off x="285720" y="2488164"/>
              <a:ext cx="301686" cy="369332"/>
            </a:xfrm>
            <a:prstGeom prst="rect">
              <a:avLst/>
            </a:prstGeom>
            <a:noFill/>
          </p:spPr>
          <p:txBody>
            <a:bodyPr wrap="none" rtlCol="0">
              <a:spAutoFit/>
            </a:bodyPr>
            <a:lstStyle/>
            <a:p>
              <a:r>
                <a:rPr lang="ru-RU" dirty="0" smtClean="0"/>
                <a:t>1</a:t>
              </a:r>
              <a:endParaRPr lang="ru-RU" dirty="0"/>
            </a:p>
          </p:txBody>
        </p:sp>
        <p:sp>
          <p:nvSpPr>
            <p:cNvPr id="35" name="TextBox 34"/>
            <p:cNvSpPr txBox="1"/>
            <p:nvPr/>
          </p:nvSpPr>
          <p:spPr>
            <a:xfrm>
              <a:off x="2000232" y="2500306"/>
              <a:ext cx="301686" cy="369332"/>
            </a:xfrm>
            <a:prstGeom prst="rect">
              <a:avLst/>
            </a:prstGeom>
            <a:noFill/>
          </p:spPr>
          <p:txBody>
            <a:bodyPr wrap="none" rtlCol="0">
              <a:spAutoFit/>
            </a:bodyPr>
            <a:lstStyle/>
            <a:p>
              <a:r>
                <a:rPr lang="ru-RU" dirty="0" smtClean="0"/>
                <a:t>1</a:t>
              </a:r>
              <a:endParaRPr lang="ru-RU" dirty="0"/>
            </a:p>
          </p:txBody>
        </p:sp>
        <p:sp>
          <p:nvSpPr>
            <p:cNvPr id="36" name="TextBox 35"/>
            <p:cNvSpPr txBox="1"/>
            <p:nvPr/>
          </p:nvSpPr>
          <p:spPr>
            <a:xfrm>
              <a:off x="1571604" y="2500306"/>
              <a:ext cx="301686" cy="369332"/>
            </a:xfrm>
            <a:prstGeom prst="rect">
              <a:avLst/>
            </a:prstGeom>
            <a:noFill/>
          </p:spPr>
          <p:txBody>
            <a:bodyPr wrap="none" rtlCol="0">
              <a:spAutoFit/>
            </a:bodyPr>
            <a:lstStyle/>
            <a:p>
              <a:r>
                <a:rPr lang="ru-RU" dirty="0" smtClean="0"/>
                <a:t>1</a:t>
              </a:r>
              <a:endParaRPr lang="ru-RU" dirty="0"/>
            </a:p>
          </p:txBody>
        </p:sp>
        <p:sp>
          <p:nvSpPr>
            <p:cNvPr id="37" name="TextBox 36"/>
            <p:cNvSpPr txBox="1"/>
            <p:nvPr/>
          </p:nvSpPr>
          <p:spPr>
            <a:xfrm>
              <a:off x="642910" y="2773916"/>
              <a:ext cx="301686" cy="369332"/>
            </a:xfrm>
            <a:prstGeom prst="rect">
              <a:avLst/>
            </a:prstGeom>
            <a:noFill/>
          </p:spPr>
          <p:txBody>
            <a:bodyPr wrap="none" rtlCol="0">
              <a:spAutoFit/>
            </a:bodyPr>
            <a:lstStyle/>
            <a:p>
              <a:r>
                <a:rPr lang="ru-RU" dirty="0" smtClean="0"/>
                <a:t>0</a:t>
              </a:r>
              <a:endParaRPr lang="ru-RU" dirty="0"/>
            </a:p>
          </p:txBody>
        </p:sp>
        <p:sp>
          <p:nvSpPr>
            <p:cNvPr id="38" name="TextBox 37"/>
            <p:cNvSpPr txBox="1"/>
            <p:nvPr/>
          </p:nvSpPr>
          <p:spPr>
            <a:xfrm>
              <a:off x="285720" y="2786058"/>
              <a:ext cx="301686" cy="369332"/>
            </a:xfrm>
            <a:prstGeom prst="rect">
              <a:avLst/>
            </a:prstGeom>
            <a:noFill/>
          </p:spPr>
          <p:txBody>
            <a:bodyPr wrap="none" rtlCol="0">
              <a:spAutoFit/>
            </a:bodyPr>
            <a:lstStyle/>
            <a:p>
              <a:r>
                <a:rPr lang="ru-RU" dirty="0" smtClean="0"/>
                <a:t>1</a:t>
              </a:r>
              <a:endParaRPr lang="ru-RU" dirty="0"/>
            </a:p>
          </p:txBody>
        </p:sp>
        <p:sp>
          <p:nvSpPr>
            <p:cNvPr id="39" name="TextBox 38"/>
            <p:cNvSpPr txBox="1"/>
            <p:nvPr/>
          </p:nvSpPr>
          <p:spPr>
            <a:xfrm>
              <a:off x="1627108" y="2786058"/>
              <a:ext cx="301686" cy="369332"/>
            </a:xfrm>
            <a:prstGeom prst="rect">
              <a:avLst/>
            </a:prstGeom>
            <a:noFill/>
          </p:spPr>
          <p:txBody>
            <a:bodyPr wrap="none" rtlCol="0">
              <a:spAutoFit/>
            </a:bodyPr>
            <a:lstStyle/>
            <a:p>
              <a:r>
                <a:rPr lang="ru-RU" dirty="0" smtClean="0"/>
                <a:t>0</a:t>
              </a:r>
              <a:endParaRPr lang="ru-RU" dirty="0"/>
            </a:p>
          </p:txBody>
        </p:sp>
        <p:sp>
          <p:nvSpPr>
            <p:cNvPr id="42" name="Овал 41"/>
            <p:cNvSpPr/>
            <p:nvPr/>
          </p:nvSpPr>
          <p:spPr>
            <a:xfrm>
              <a:off x="285720" y="2214554"/>
              <a:ext cx="285752" cy="571504"/>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3" name="Овал 42"/>
            <p:cNvSpPr/>
            <p:nvPr/>
          </p:nvSpPr>
          <p:spPr>
            <a:xfrm>
              <a:off x="642910" y="1928802"/>
              <a:ext cx="285752" cy="571504"/>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4" name="Овал 43"/>
            <p:cNvSpPr/>
            <p:nvPr/>
          </p:nvSpPr>
          <p:spPr>
            <a:xfrm>
              <a:off x="642910" y="2500306"/>
              <a:ext cx="285752" cy="571504"/>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7" name="Овал 46"/>
            <p:cNvSpPr/>
            <p:nvPr/>
          </p:nvSpPr>
          <p:spPr>
            <a:xfrm>
              <a:off x="2000232" y="2571744"/>
              <a:ext cx="285752" cy="571504"/>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8" name="Овал 47"/>
            <p:cNvSpPr/>
            <p:nvPr/>
          </p:nvSpPr>
          <p:spPr>
            <a:xfrm rot="16200000">
              <a:off x="1822847" y="2184612"/>
              <a:ext cx="285752" cy="106001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9" name="Овал 48"/>
            <p:cNvSpPr/>
            <p:nvPr/>
          </p:nvSpPr>
          <p:spPr>
            <a:xfrm>
              <a:off x="2000232" y="2285992"/>
              <a:ext cx="285752" cy="571504"/>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0" name="TextBox 49"/>
            <p:cNvSpPr txBox="1"/>
            <p:nvPr/>
          </p:nvSpPr>
          <p:spPr>
            <a:xfrm>
              <a:off x="2714612" y="2500306"/>
              <a:ext cx="367408" cy="369332"/>
            </a:xfrm>
            <a:prstGeom prst="rect">
              <a:avLst/>
            </a:prstGeom>
            <a:noFill/>
          </p:spPr>
          <p:txBody>
            <a:bodyPr wrap="none" rtlCol="0">
              <a:spAutoFit/>
            </a:bodyPr>
            <a:lstStyle/>
            <a:p>
              <a:r>
                <a:rPr lang="en-GB" dirty="0" smtClean="0"/>
                <a:t>z</a:t>
              </a:r>
              <a:r>
                <a:rPr lang="en-GB" sz="1400" dirty="0" smtClean="0"/>
                <a:t>3</a:t>
              </a:r>
              <a:endParaRPr lang="ru-RU" sz="1400" dirty="0"/>
            </a:p>
          </p:txBody>
        </p:sp>
        <p:sp>
          <p:nvSpPr>
            <p:cNvPr id="51" name="TextBox 50"/>
            <p:cNvSpPr txBox="1"/>
            <p:nvPr/>
          </p:nvSpPr>
          <p:spPr>
            <a:xfrm>
              <a:off x="2500298" y="3000372"/>
              <a:ext cx="367408" cy="369332"/>
            </a:xfrm>
            <a:prstGeom prst="rect">
              <a:avLst/>
            </a:prstGeom>
            <a:noFill/>
          </p:spPr>
          <p:txBody>
            <a:bodyPr wrap="none" rtlCol="0">
              <a:spAutoFit/>
            </a:bodyPr>
            <a:lstStyle/>
            <a:p>
              <a:r>
                <a:rPr lang="en-GB" dirty="0" smtClean="0"/>
                <a:t>z</a:t>
              </a:r>
              <a:r>
                <a:rPr lang="en-GB" sz="1400" dirty="0" smtClean="0"/>
                <a:t>2</a:t>
              </a:r>
              <a:endParaRPr lang="ru-RU" sz="1400" dirty="0"/>
            </a:p>
          </p:txBody>
        </p:sp>
        <p:sp>
          <p:nvSpPr>
            <p:cNvPr id="52" name="TextBox 51"/>
            <p:cNvSpPr txBox="1"/>
            <p:nvPr/>
          </p:nvSpPr>
          <p:spPr>
            <a:xfrm>
              <a:off x="2500298" y="2071678"/>
              <a:ext cx="367408" cy="369332"/>
            </a:xfrm>
            <a:prstGeom prst="rect">
              <a:avLst/>
            </a:prstGeom>
            <a:noFill/>
          </p:spPr>
          <p:txBody>
            <a:bodyPr wrap="none" rtlCol="0">
              <a:spAutoFit/>
            </a:bodyPr>
            <a:lstStyle/>
            <a:p>
              <a:r>
                <a:rPr lang="en-GB" dirty="0" smtClean="0"/>
                <a:t>z</a:t>
              </a:r>
              <a:r>
                <a:rPr lang="en-GB" sz="1400" dirty="0" smtClean="0"/>
                <a:t>1</a:t>
              </a:r>
              <a:endParaRPr lang="ru-RU" sz="1400" dirty="0"/>
            </a:p>
          </p:txBody>
        </p:sp>
        <p:cxnSp>
          <p:nvCxnSpPr>
            <p:cNvPr id="54" name="Прямая соединительная линия 53"/>
            <p:cNvCxnSpPr>
              <a:stCxn id="30" idx="3"/>
              <a:endCxn id="52" idx="1"/>
            </p:cNvCxnSpPr>
            <p:nvPr/>
          </p:nvCxnSpPr>
          <p:spPr>
            <a:xfrm flipV="1">
              <a:off x="2301918" y="2256344"/>
              <a:ext cx="198380" cy="142876"/>
            </a:xfrm>
            <a:prstGeom prst="line">
              <a:avLst/>
            </a:prstGeom>
          </p:spPr>
          <p:style>
            <a:lnRef idx="1">
              <a:schemeClr val="accent1"/>
            </a:lnRef>
            <a:fillRef idx="0">
              <a:schemeClr val="accent1"/>
            </a:fillRef>
            <a:effectRef idx="0">
              <a:schemeClr val="accent1"/>
            </a:effectRef>
            <a:fontRef idx="minor">
              <a:schemeClr val="tx1"/>
            </a:fontRef>
          </p:style>
        </p:cxnSp>
        <p:cxnSp>
          <p:nvCxnSpPr>
            <p:cNvPr id="57" name="Прямая соединительная линия 56"/>
            <p:cNvCxnSpPr>
              <a:stCxn id="47" idx="5"/>
              <a:endCxn id="51" idx="1"/>
            </p:cNvCxnSpPr>
            <p:nvPr/>
          </p:nvCxnSpPr>
          <p:spPr>
            <a:xfrm rot="16200000" flipH="1">
              <a:off x="2309475" y="2994214"/>
              <a:ext cx="125485" cy="256161"/>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Прямая соединительная линия 58"/>
            <p:cNvCxnSpPr>
              <a:stCxn id="48" idx="4"/>
              <a:endCxn id="50" idx="1"/>
            </p:cNvCxnSpPr>
            <p:nvPr/>
          </p:nvCxnSpPr>
          <p:spPr>
            <a:xfrm flipV="1">
              <a:off x="2495731" y="2684972"/>
              <a:ext cx="218881" cy="29648"/>
            </a:xfrm>
            <a:prstGeom prst="line">
              <a:avLst/>
            </a:prstGeom>
          </p:spPr>
          <p:style>
            <a:lnRef idx="1">
              <a:schemeClr val="accent1"/>
            </a:lnRef>
            <a:fillRef idx="0">
              <a:schemeClr val="accent1"/>
            </a:fillRef>
            <a:effectRef idx="0">
              <a:schemeClr val="accent1"/>
            </a:effectRef>
            <a:fontRef idx="minor">
              <a:schemeClr val="tx1"/>
            </a:fontRef>
          </p:style>
        </p:cxnSp>
      </p:grpSp>
      <p:sp>
        <p:nvSpPr>
          <p:cNvPr id="60" name="TextBox 59"/>
          <p:cNvSpPr txBox="1"/>
          <p:nvPr/>
        </p:nvSpPr>
        <p:spPr>
          <a:xfrm>
            <a:off x="2214546" y="3429000"/>
            <a:ext cx="5974008" cy="369332"/>
          </a:xfrm>
          <a:prstGeom prst="rect">
            <a:avLst/>
          </a:prstGeom>
          <a:noFill/>
        </p:spPr>
        <p:txBody>
          <a:bodyPr wrap="none" rtlCol="0">
            <a:spAutoFit/>
          </a:bodyPr>
          <a:lstStyle/>
          <a:p>
            <a:r>
              <a:rPr lang="ru-RU" dirty="0" smtClean="0"/>
              <a:t>Заполняем табл.2 используя полученные данные из табл.1</a:t>
            </a:r>
            <a:endParaRPr lang="ru-RU" dirty="0"/>
          </a:p>
        </p:txBody>
      </p:sp>
      <p:graphicFrame>
        <p:nvGraphicFramePr>
          <p:cNvPr id="62" name="Таблица 61"/>
          <p:cNvGraphicFramePr>
            <a:graphicFrameLocks noGrp="1"/>
          </p:cNvGraphicFramePr>
          <p:nvPr/>
        </p:nvGraphicFramePr>
        <p:xfrm>
          <a:off x="1857356" y="3929066"/>
          <a:ext cx="3333752" cy="741680"/>
        </p:xfrm>
        <a:graphic>
          <a:graphicData uri="http://schemas.openxmlformats.org/drawingml/2006/table">
            <a:tbl>
              <a:tblPr firstRow="1" bandRow="1">
                <a:tableStyleId>{073A0DAA-6AF3-43AB-8588-CEC1D06C72B9}</a:tableStyleId>
              </a:tblPr>
              <a:tblGrid>
                <a:gridCol w="833438"/>
                <a:gridCol w="833438"/>
                <a:gridCol w="833438"/>
                <a:gridCol w="833438"/>
              </a:tblGrid>
              <a:tr h="370840">
                <a:tc>
                  <a:txBody>
                    <a:bodyPr/>
                    <a:lstStyle/>
                    <a:p>
                      <a:r>
                        <a:rPr lang="ru-RU" dirty="0" smtClean="0"/>
                        <a:t>Х</a:t>
                      </a:r>
                      <a:r>
                        <a:rPr lang="ru-RU" sz="1400" dirty="0" smtClean="0"/>
                        <a:t>1</a:t>
                      </a:r>
                      <a:endParaRPr lang="ru-RU" sz="1400" dirty="0"/>
                    </a:p>
                  </a:txBody>
                  <a:tcPr/>
                </a:tc>
                <a:tc>
                  <a:txBody>
                    <a:bodyPr/>
                    <a:lstStyle/>
                    <a:p>
                      <a:r>
                        <a:rPr lang="ru-RU" dirty="0" smtClean="0"/>
                        <a:t>Х</a:t>
                      </a:r>
                      <a:r>
                        <a:rPr lang="ru-RU" sz="1400" dirty="0" smtClean="0"/>
                        <a:t>2</a:t>
                      </a:r>
                      <a:endParaRPr lang="ru-RU" sz="1400" dirty="0"/>
                    </a:p>
                  </a:txBody>
                  <a:tcPr/>
                </a:tc>
                <a:tc>
                  <a:txBody>
                    <a:bodyPr/>
                    <a:lstStyle/>
                    <a:p>
                      <a:r>
                        <a:rPr lang="ru-RU" dirty="0" smtClean="0"/>
                        <a:t>Х</a:t>
                      </a:r>
                      <a:r>
                        <a:rPr lang="ru-RU" sz="1400" dirty="0" smtClean="0"/>
                        <a:t>3</a:t>
                      </a:r>
                      <a:endParaRPr lang="ru-RU" sz="1400" dirty="0"/>
                    </a:p>
                  </a:txBody>
                  <a:tcPr/>
                </a:tc>
                <a:tc>
                  <a:txBody>
                    <a:bodyPr/>
                    <a:lstStyle/>
                    <a:p>
                      <a:r>
                        <a:rPr lang="en-GB" dirty="0" smtClean="0"/>
                        <a:t>Y</a:t>
                      </a:r>
                      <a:endParaRPr lang="ru-RU" dirty="0"/>
                    </a:p>
                  </a:txBody>
                  <a:tcPr/>
                </a:tc>
              </a:tr>
              <a:tr h="370840">
                <a:tc>
                  <a:txBody>
                    <a:bodyPr/>
                    <a:lstStyle/>
                    <a:p>
                      <a:r>
                        <a:rPr lang="en-GB" dirty="0" smtClean="0"/>
                        <a:t>1</a:t>
                      </a:r>
                      <a:endParaRPr lang="ru-RU" dirty="0"/>
                    </a:p>
                  </a:txBody>
                  <a:tcPr/>
                </a:tc>
                <a:tc>
                  <a:txBody>
                    <a:bodyPr/>
                    <a:lstStyle/>
                    <a:p>
                      <a:r>
                        <a:rPr lang="en-GB" dirty="0" smtClean="0"/>
                        <a:t>1</a:t>
                      </a:r>
                      <a:endParaRPr lang="ru-RU" dirty="0"/>
                    </a:p>
                  </a:txBody>
                  <a:tcPr/>
                </a:tc>
                <a:tc>
                  <a:txBody>
                    <a:bodyPr/>
                    <a:lstStyle/>
                    <a:p>
                      <a:r>
                        <a:rPr lang="en-GB" dirty="0" smtClean="0"/>
                        <a:t>0</a:t>
                      </a:r>
                      <a:endParaRPr lang="ru-RU" dirty="0"/>
                    </a:p>
                  </a:txBody>
                  <a:tcPr/>
                </a:tc>
                <a:tc>
                  <a:txBody>
                    <a:bodyPr/>
                    <a:lstStyle/>
                    <a:p>
                      <a:r>
                        <a:rPr lang="en-GB" dirty="0" smtClean="0"/>
                        <a:t>1</a:t>
                      </a:r>
                      <a:endParaRPr lang="ru-RU" dirty="0"/>
                    </a:p>
                  </a:txBody>
                  <a:tcPr/>
                </a:tc>
              </a:tr>
            </a:tbl>
          </a:graphicData>
        </a:graphic>
      </p:graphicFrame>
      <p:graphicFrame>
        <p:nvGraphicFramePr>
          <p:cNvPr id="63" name="Таблица 62"/>
          <p:cNvGraphicFramePr>
            <a:graphicFrameLocks noGrp="1"/>
          </p:cNvGraphicFramePr>
          <p:nvPr/>
        </p:nvGraphicFramePr>
        <p:xfrm>
          <a:off x="1071538" y="4286256"/>
          <a:ext cx="4143405" cy="1483360"/>
        </p:xfrm>
        <a:graphic>
          <a:graphicData uri="http://schemas.openxmlformats.org/drawingml/2006/table">
            <a:tbl>
              <a:tblPr firstRow="1" bandRow="1">
                <a:tableStyleId>{073A0DAA-6AF3-43AB-8588-CEC1D06C72B9}</a:tableStyleId>
              </a:tblPr>
              <a:tblGrid>
                <a:gridCol w="785818"/>
                <a:gridCol w="857256"/>
                <a:gridCol w="785818"/>
                <a:gridCol w="857256"/>
                <a:gridCol w="857257"/>
              </a:tblGrid>
              <a:tr h="370840">
                <a:tc>
                  <a:txBody>
                    <a:bodyPr/>
                    <a:lstStyle/>
                    <a:p>
                      <a:r>
                        <a:rPr lang="ru-RU" sz="1400" dirty="0" smtClean="0"/>
                        <a:t>5)</a:t>
                      </a:r>
                      <a:endParaRPr lang="ru-RU" sz="1400" dirty="0"/>
                    </a:p>
                  </a:txBody>
                  <a:tcPr/>
                </a:tc>
                <a:tc>
                  <a:txBody>
                    <a:bodyPr/>
                    <a:lstStyle/>
                    <a:p>
                      <a:r>
                        <a:rPr lang="en-GB" dirty="0" smtClean="0"/>
                        <a:t>1</a:t>
                      </a:r>
                      <a:endParaRPr lang="ru-RU" dirty="0"/>
                    </a:p>
                  </a:txBody>
                  <a:tcPr/>
                </a:tc>
                <a:tc>
                  <a:txBody>
                    <a:bodyPr/>
                    <a:lstStyle/>
                    <a:p>
                      <a:r>
                        <a:rPr lang="en-GB" dirty="0" smtClean="0"/>
                        <a:t>1</a:t>
                      </a:r>
                      <a:endParaRPr lang="ru-RU" dirty="0"/>
                    </a:p>
                  </a:txBody>
                  <a:tcPr/>
                </a:tc>
                <a:tc>
                  <a:txBody>
                    <a:bodyPr/>
                    <a:lstStyle/>
                    <a:p>
                      <a:r>
                        <a:rPr lang="en-GB" dirty="0" smtClean="0"/>
                        <a:t>0</a:t>
                      </a:r>
                      <a:endParaRPr lang="ru-RU" dirty="0"/>
                    </a:p>
                  </a:txBody>
                  <a:tcPr/>
                </a:tc>
                <a:tc>
                  <a:txBody>
                    <a:bodyPr/>
                    <a:lstStyle/>
                    <a:p>
                      <a:r>
                        <a:rPr lang="en-GB" dirty="0" smtClean="0"/>
                        <a:t>1</a:t>
                      </a:r>
                      <a:endParaRPr lang="ru-RU" dirty="0"/>
                    </a:p>
                  </a:txBody>
                  <a:tcPr/>
                </a:tc>
              </a:tr>
              <a:tr h="370840">
                <a:tc>
                  <a:txBody>
                    <a:bodyPr/>
                    <a:lstStyle/>
                    <a:p>
                      <a:r>
                        <a:rPr lang="ru-RU" sz="1400" dirty="0" smtClean="0"/>
                        <a:t>6)</a:t>
                      </a:r>
                      <a:endParaRPr lang="ru-RU" sz="1400" dirty="0"/>
                    </a:p>
                  </a:txBody>
                  <a:tcPr/>
                </a:tc>
                <a:tc>
                  <a:txBody>
                    <a:bodyPr/>
                    <a:lstStyle/>
                    <a:p>
                      <a:r>
                        <a:rPr lang="en-GB" dirty="0" smtClean="0"/>
                        <a:t>1</a:t>
                      </a:r>
                      <a:endParaRPr lang="ru-RU" dirty="0"/>
                    </a:p>
                  </a:txBody>
                  <a:tcPr/>
                </a:tc>
                <a:tc>
                  <a:txBody>
                    <a:bodyPr/>
                    <a:lstStyle/>
                    <a:p>
                      <a:r>
                        <a:rPr lang="en-GB" dirty="0" smtClean="0"/>
                        <a:t>0</a:t>
                      </a:r>
                      <a:endParaRPr lang="ru-RU" dirty="0"/>
                    </a:p>
                  </a:txBody>
                  <a:tcPr/>
                </a:tc>
                <a:tc>
                  <a:txBody>
                    <a:bodyPr/>
                    <a:lstStyle/>
                    <a:p>
                      <a:r>
                        <a:rPr lang="en-GB" dirty="0" smtClean="0"/>
                        <a:t>1</a:t>
                      </a:r>
                      <a:endParaRPr lang="ru-RU" dirty="0"/>
                    </a:p>
                  </a:txBody>
                  <a:tcPr/>
                </a:tc>
                <a:tc>
                  <a:txBody>
                    <a:bodyPr/>
                    <a:lstStyle/>
                    <a:p>
                      <a:r>
                        <a:rPr lang="en-GB" dirty="0" smtClean="0"/>
                        <a:t>1</a:t>
                      </a:r>
                      <a:endParaRPr lang="ru-RU" dirty="0"/>
                    </a:p>
                  </a:txBody>
                  <a:tcPr/>
                </a:tc>
              </a:tr>
              <a:tr h="370840">
                <a:tc>
                  <a:txBody>
                    <a:bodyPr/>
                    <a:lstStyle/>
                    <a:p>
                      <a:r>
                        <a:rPr lang="ru-RU" sz="1400" dirty="0" smtClean="0"/>
                        <a:t>7)</a:t>
                      </a:r>
                      <a:endParaRPr lang="ru-RU" sz="1400" dirty="0"/>
                    </a:p>
                  </a:txBody>
                  <a:tcPr/>
                </a:tc>
                <a:tc>
                  <a:txBody>
                    <a:bodyPr/>
                    <a:lstStyle/>
                    <a:p>
                      <a:r>
                        <a:rPr lang="en-GB" dirty="0" smtClean="0"/>
                        <a:t>1</a:t>
                      </a:r>
                      <a:endParaRPr lang="ru-RU" dirty="0"/>
                    </a:p>
                  </a:txBody>
                  <a:tcPr/>
                </a:tc>
                <a:tc>
                  <a:txBody>
                    <a:bodyPr/>
                    <a:lstStyle/>
                    <a:p>
                      <a:r>
                        <a:rPr lang="en-GB" dirty="0" smtClean="0"/>
                        <a:t>1</a:t>
                      </a:r>
                      <a:endParaRPr lang="ru-RU" dirty="0"/>
                    </a:p>
                  </a:txBody>
                  <a:tcPr/>
                </a:tc>
                <a:tc>
                  <a:txBody>
                    <a:bodyPr/>
                    <a:lstStyle/>
                    <a:p>
                      <a:r>
                        <a:rPr lang="en-GB" dirty="0" smtClean="0"/>
                        <a:t>1</a:t>
                      </a:r>
                      <a:endParaRPr lang="ru-RU" dirty="0"/>
                    </a:p>
                  </a:txBody>
                  <a:tcPr/>
                </a:tc>
                <a:tc>
                  <a:txBody>
                    <a:bodyPr/>
                    <a:lstStyle/>
                    <a:p>
                      <a:r>
                        <a:rPr lang="en-GB" dirty="0" smtClean="0"/>
                        <a:t>1</a:t>
                      </a:r>
                      <a:endParaRPr lang="ru-RU" dirty="0"/>
                    </a:p>
                  </a:txBody>
                  <a:tcPr/>
                </a:tc>
              </a:tr>
              <a:tr h="370840">
                <a:tc>
                  <a:txBody>
                    <a:bodyPr/>
                    <a:lstStyle/>
                    <a:p>
                      <a:r>
                        <a:rPr lang="ru-RU" sz="1400" dirty="0" smtClean="0"/>
                        <a:t>8)</a:t>
                      </a:r>
                      <a:endParaRPr lang="ru-RU" sz="1400" dirty="0"/>
                    </a:p>
                  </a:txBody>
                  <a:tcPr/>
                </a:tc>
                <a:tc>
                  <a:txBody>
                    <a:bodyPr/>
                    <a:lstStyle/>
                    <a:p>
                      <a:r>
                        <a:rPr lang="en-GB" dirty="0" smtClean="0"/>
                        <a:t>0</a:t>
                      </a:r>
                      <a:endParaRPr lang="ru-RU" dirty="0"/>
                    </a:p>
                  </a:txBody>
                  <a:tcPr/>
                </a:tc>
                <a:tc>
                  <a:txBody>
                    <a:bodyPr/>
                    <a:lstStyle/>
                    <a:p>
                      <a:r>
                        <a:rPr lang="en-GB" dirty="0" smtClean="0"/>
                        <a:t>1</a:t>
                      </a:r>
                      <a:endParaRPr lang="ru-RU" dirty="0"/>
                    </a:p>
                  </a:txBody>
                  <a:tcPr/>
                </a:tc>
                <a:tc>
                  <a:txBody>
                    <a:bodyPr/>
                    <a:lstStyle/>
                    <a:p>
                      <a:r>
                        <a:rPr lang="en-GB" dirty="0" smtClean="0"/>
                        <a:t>1</a:t>
                      </a:r>
                      <a:endParaRPr lang="ru-RU" dirty="0"/>
                    </a:p>
                  </a:txBody>
                  <a:tcPr/>
                </a:tc>
                <a:tc>
                  <a:txBody>
                    <a:bodyPr/>
                    <a:lstStyle/>
                    <a:p>
                      <a:r>
                        <a:rPr lang="en-GB" dirty="0" smtClean="0"/>
                        <a:t>1</a:t>
                      </a:r>
                      <a:endParaRPr lang="ru-RU" dirty="0"/>
                    </a:p>
                  </a:txBody>
                  <a:tcPr/>
                </a:tc>
              </a:tr>
            </a:tbl>
          </a:graphicData>
        </a:graphic>
      </p:graphicFrame>
      <p:sp>
        <p:nvSpPr>
          <p:cNvPr id="64" name="TextBox 63"/>
          <p:cNvSpPr txBox="1"/>
          <p:nvPr/>
        </p:nvSpPr>
        <p:spPr>
          <a:xfrm>
            <a:off x="5429256" y="3929066"/>
            <a:ext cx="3429024" cy="923330"/>
          </a:xfrm>
          <a:prstGeom prst="rect">
            <a:avLst/>
          </a:prstGeom>
          <a:noFill/>
        </p:spPr>
        <p:txBody>
          <a:bodyPr wrap="square" rtlCol="0">
            <a:spAutoFit/>
          </a:bodyPr>
          <a:lstStyle/>
          <a:p>
            <a:pPr algn="just"/>
            <a:r>
              <a:rPr lang="ru-RU" dirty="0" smtClean="0"/>
              <a:t>Используем строчки 5-8, т.к. остальные все дают «0» на выходе.</a:t>
            </a:r>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4282" y="214290"/>
            <a:ext cx="8859220" cy="3077766"/>
          </a:xfrm>
          <a:prstGeom prst="rect">
            <a:avLst/>
          </a:prstGeom>
          <a:noFill/>
        </p:spPr>
        <p:txBody>
          <a:bodyPr wrap="none" rtlCol="0">
            <a:spAutoFit/>
          </a:bodyPr>
          <a:lstStyle/>
          <a:p>
            <a:r>
              <a:rPr lang="ru-RU" dirty="0" smtClean="0">
                <a:solidFill>
                  <a:srgbClr val="C00000"/>
                </a:solidFill>
              </a:rPr>
              <a:t>Минимизация происходит следующим образом:</a:t>
            </a:r>
          </a:p>
          <a:p>
            <a:endParaRPr lang="ru-RU" dirty="0" smtClean="0"/>
          </a:p>
          <a:p>
            <a:r>
              <a:rPr lang="ru-RU" dirty="0" smtClean="0"/>
              <a:t>Накрываются области, клетки которых содержат «1». Но клетки должны быть числом 2</a:t>
            </a:r>
            <a:r>
              <a:rPr lang="en-GB" baseline="30000" dirty="0" smtClean="0"/>
              <a:t>n</a:t>
            </a:r>
            <a:endParaRPr lang="ru-RU" baseline="30000" dirty="0" smtClean="0"/>
          </a:p>
          <a:p>
            <a:r>
              <a:rPr lang="ru-RU" dirty="0" smtClean="0"/>
              <a:t>Т.е. можно накрыть числа: 1, 2, 4, 8, 16, 32, 64… </a:t>
            </a:r>
            <a:r>
              <a:rPr lang="ru-RU" dirty="0" smtClean="0">
                <a:solidFill>
                  <a:srgbClr val="C00000"/>
                </a:solidFill>
              </a:rPr>
              <a:t>ТРИ клетки накрыть НЕЛЬЗЯ!</a:t>
            </a:r>
          </a:p>
          <a:p>
            <a:endParaRPr lang="ru-RU" dirty="0" smtClean="0">
              <a:solidFill>
                <a:srgbClr val="C00000"/>
              </a:solidFill>
            </a:endParaRPr>
          </a:p>
          <a:p>
            <a:r>
              <a:rPr lang="ru-RU" dirty="0" smtClean="0"/>
              <a:t>Сделаем </a:t>
            </a:r>
            <a:r>
              <a:rPr lang="ru-RU" b="1" dirty="0" smtClean="0"/>
              <a:t>3-и</a:t>
            </a:r>
            <a:r>
              <a:rPr lang="ru-RU" dirty="0" smtClean="0"/>
              <a:t> накрытия по </a:t>
            </a:r>
            <a:r>
              <a:rPr lang="ru-RU" b="1" dirty="0" smtClean="0"/>
              <a:t>2-е</a:t>
            </a:r>
            <a:r>
              <a:rPr lang="ru-RU" dirty="0" smtClean="0"/>
              <a:t> клетки: </a:t>
            </a:r>
            <a:r>
              <a:rPr lang="en-GB" dirty="0" smtClean="0"/>
              <a:t>z</a:t>
            </a:r>
            <a:r>
              <a:rPr lang="en-GB" sz="1400" dirty="0" smtClean="0"/>
              <a:t>1</a:t>
            </a:r>
            <a:r>
              <a:rPr lang="en-GB" dirty="0" smtClean="0"/>
              <a:t>, z</a:t>
            </a:r>
            <a:r>
              <a:rPr lang="en-GB" sz="1400" dirty="0" smtClean="0"/>
              <a:t>2</a:t>
            </a:r>
            <a:r>
              <a:rPr lang="en-GB" dirty="0" smtClean="0"/>
              <a:t>, z</a:t>
            </a:r>
            <a:r>
              <a:rPr lang="en-GB" sz="1400" dirty="0" smtClean="0"/>
              <a:t>3 </a:t>
            </a:r>
            <a:r>
              <a:rPr lang="ru-RU" sz="1400" dirty="0" smtClean="0"/>
              <a:t>, </a:t>
            </a:r>
            <a:r>
              <a:rPr lang="ru-RU" dirty="0" smtClean="0"/>
              <a:t>тогда </a:t>
            </a:r>
            <a:r>
              <a:rPr lang="en-GB" dirty="0" smtClean="0"/>
              <a:t>Y=z</a:t>
            </a:r>
            <a:r>
              <a:rPr lang="en-GB" sz="1400" dirty="0" smtClean="0"/>
              <a:t>1</a:t>
            </a:r>
            <a:r>
              <a:rPr lang="en-GB" dirty="0" smtClean="0"/>
              <a:t>˅z</a:t>
            </a:r>
            <a:r>
              <a:rPr lang="en-GB" sz="1400" dirty="0" smtClean="0"/>
              <a:t>2</a:t>
            </a:r>
            <a:r>
              <a:rPr lang="en-GB" dirty="0" smtClean="0"/>
              <a:t>˅z</a:t>
            </a:r>
            <a:r>
              <a:rPr lang="en-GB" sz="1400" dirty="0" smtClean="0"/>
              <a:t>3 </a:t>
            </a:r>
            <a:r>
              <a:rPr lang="en-GB" dirty="0" smtClean="0"/>
              <a:t>(“</a:t>
            </a:r>
            <a:r>
              <a:rPr lang="ru-RU" dirty="0" smtClean="0"/>
              <a:t>ИЛИ</a:t>
            </a:r>
            <a:r>
              <a:rPr lang="en-GB" dirty="0" smtClean="0"/>
              <a:t>”</a:t>
            </a:r>
            <a:r>
              <a:rPr lang="ru-RU" dirty="0" smtClean="0"/>
              <a:t>)</a:t>
            </a:r>
          </a:p>
          <a:p>
            <a:endParaRPr lang="ru-RU" sz="1400" dirty="0" smtClean="0"/>
          </a:p>
          <a:p>
            <a:r>
              <a:rPr lang="ru-RU" b="1" dirty="0" smtClean="0"/>
              <a:t>«?» Что же такое </a:t>
            </a:r>
            <a:r>
              <a:rPr lang="en-GB" b="1" dirty="0" smtClean="0"/>
              <a:t>z</a:t>
            </a:r>
            <a:r>
              <a:rPr lang="ru-RU" b="1" dirty="0" smtClean="0"/>
              <a:t>?</a:t>
            </a:r>
          </a:p>
          <a:p>
            <a:endParaRPr lang="ru-RU" b="1" dirty="0" smtClean="0"/>
          </a:p>
          <a:p>
            <a:r>
              <a:rPr lang="en-GB" b="1" dirty="0" smtClean="0"/>
              <a:t>z1</a:t>
            </a:r>
            <a:r>
              <a:rPr lang="en-GB" sz="1400" b="1" dirty="0" smtClean="0"/>
              <a:t> </a:t>
            </a:r>
            <a:r>
              <a:rPr lang="en-GB" b="1" dirty="0" smtClean="0"/>
              <a:t>– </a:t>
            </a:r>
            <a:r>
              <a:rPr lang="kk-KZ" dirty="0" smtClean="0"/>
              <a:t>это область</a:t>
            </a:r>
            <a:r>
              <a:rPr lang="ru-RU" dirty="0" smtClean="0"/>
              <a:t>, где Х</a:t>
            </a:r>
            <a:r>
              <a:rPr lang="ru-RU" sz="1400" dirty="0" smtClean="0"/>
              <a:t>1</a:t>
            </a:r>
            <a:r>
              <a:rPr lang="ru-RU" dirty="0" smtClean="0"/>
              <a:t> меняет свое значение, а Х</a:t>
            </a:r>
            <a:r>
              <a:rPr lang="ru-RU" sz="1400" dirty="0" smtClean="0"/>
              <a:t>2 </a:t>
            </a:r>
            <a:r>
              <a:rPr lang="ru-RU" dirty="0" smtClean="0"/>
              <a:t>и Х</a:t>
            </a:r>
            <a:r>
              <a:rPr lang="ru-RU" sz="1400" dirty="0" smtClean="0"/>
              <a:t>3 </a:t>
            </a:r>
            <a:r>
              <a:rPr lang="ru-RU" dirty="0" smtClean="0"/>
              <a:t>- нет.</a:t>
            </a:r>
          </a:p>
          <a:p>
            <a:r>
              <a:rPr lang="ru-RU" dirty="0" smtClean="0"/>
              <a:t>Т.е. мы вписываем те переменные, которые свое значение не меняют.</a:t>
            </a:r>
            <a:endParaRPr lang="ru-RU" dirty="0"/>
          </a:p>
        </p:txBody>
      </p:sp>
      <p:sp>
        <p:nvSpPr>
          <p:cNvPr id="5" name="TextBox 4"/>
          <p:cNvSpPr txBox="1"/>
          <p:nvPr/>
        </p:nvSpPr>
        <p:spPr>
          <a:xfrm>
            <a:off x="285720" y="3429000"/>
            <a:ext cx="1178528" cy="369332"/>
          </a:xfrm>
          <a:prstGeom prst="rect">
            <a:avLst/>
          </a:prstGeom>
          <a:noFill/>
        </p:spPr>
        <p:txBody>
          <a:bodyPr wrap="none" rtlCol="0">
            <a:spAutoFit/>
          </a:bodyPr>
          <a:lstStyle/>
          <a:p>
            <a:r>
              <a:rPr lang="en-US" dirty="0" smtClean="0"/>
              <a:t>Z</a:t>
            </a:r>
            <a:r>
              <a:rPr lang="en-US" sz="1400" dirty="0" smtClean="0"/>
              <a:t>1</a:t>
            </a:r>
            <a:r>
              <a:rPr lang="en-US" dirty="0" smtClean="0"/>
              <a:t>=X</a:t>
            </a:r>
            <a:r>
              <a:rPr lang="en-US" sz="1400" dirty="0" smtClean="0"/>
              <a:t>2</a:t>
            </a:r>
            <a:r>
              <a:rPr lang="en-US" dirty="0" smtClean="0"/>
              <a:t> </a:t>
            </a:r>
            <a:r>
              <a:rPr lang="kk-KZ" dirty="0" smtClean="0"/>
              <a:t>и Х</a:t>
            </a:r>
            <a:r>
              <a:rPr lang="kk-KZ" sz="1400" dirty="0" smtClean="0"/>
              <a:t>3</a:t>
            </a:r>
            <a:endParaRPr lang="ru-RU" sz="1400" dirty="0"/>
          </a:p>
        </p:txBody>
      </p:sp>
      <p:sp>
        <p:nvSpPr>
          <p:cNvPr id="6" name="TextBox 5"/>
          <p:cNvSpPr txBox="1"/>
          <p:nvPr/>
        </p:nvSpPr>
        <p:spPr>
          <a:xfrm>
            <a:off x="285720" y="3786190"/>
            <a:ext cx="1152880" cy="369332"/>
          </a:xfrm>
          <a:prstGeom prst="rect">
            <a:avLst/>
          </a:prstGeom>
          <a:noFill/>
        </p:spPr>
        <p:txBody>
          <a:bodyPr wrap="none" rtlCol="0">
            <a:spAutoFit/>
          </a:bodyPr>
          <a:lstStyle/>
          <a:p>
            <a:r>
              <a:rPr lang="en-US" dirty="0" smtClean="0"/>
              <a:t>Z</a:t>
            </a:r>
            <a:r>
              <a:rPr lang="kk-KZ" sz="1400" dirty="0" smtClean="0"/>
              <a:t>2</a:t>
            </a:r>
            <a:r>
              <a:rPr lang="en-US" dirty="0" smtClean="0"/>
              <a:t>=X</a:t>
            </a:r>
            <a:r>
              <a:rPr lang="kk-KZ" sz="1400" dirty="0" smtClean="0"/>
              <a:t>1</a:t>
            </a:r>
            <a:r>
              <a:rPr lang="en-US" dirty="0" smtClean="0"/>
              <a:t> </a:t>
            </a:r>
            <a:r>
              <a:rPr lang="kk-KZ" dirty="0" smtClean="0"/>
              <a:t>и Х</a:t>
            </a:r>
            <a:r>
              <a:rPr lang="kk-KZ" sz="1400" dirty="0" smtClean="0"/>
              <a:t>3</a:t>
            </a:r>
            <a:endParaRPr lang="ru-RU" sz="1400" dirty="0"/>
          </a:p>
        </p:txBody>
      </p:sp>
      <p:sp>
        <p:nvSpPr>
          <p:cNvPr id="7" name="TextBox 6"/>
          <p:cNvSpPr txBox="1"/>
          <p:nvPr/>
        </p:nvSpPr>
        <p:spPr>
          <a:xfrm>
            <a:off x="285720" y="4143380"/>
            <a:ext cx="1152880" cy="369332"/>
          </a:xfrm>
          <a:prstGeom prst="rect">
            <a:avLst/>
          </a:prstGeom>
          <a:noFill/>
        </p:spPr>
        <p:txBody>
          <a:bodyPr wrap="none" rtlCol="0">
            <a:spAutoFit/>
          </a:bodyPr>
          <a:lstStyle/>
          <a:p>
            <a:r>
              <a:rPr lang="en-US" dirty="0" smtClean="0"/>
              <a:t>Z</a:t>
            </a:r>
            <a:r>
              <a:rPr lang="kk-KZ" sz="1400" dirty="0" smtClean="0"/>
              <a:t>3</a:t>
            </a:r>
            <a:r>
              <a:rPr lang="en-US" dirty="0" smtClean="0"/>
              <a:t>=X</a:t>
            </a:r>
            <a:r>
              <a:rPr lang="kk-KZ" sz="1400" dirty="0" smtClean="0"/>
              <a:t>1</a:t>
            </a:r>
            <a:r>
              <a:rPr lang="en-US" dirty="0" smtClean="0"/>
              <a:t> </a:t>
            </a:r>
            <a:r>
              <a:rPr lang="kk-KZ" dirty="0" smtClean="0"/>
              <a:t>и Х</a:t>
            </a:r>
            <a:r>
              <a:rPr lang="kk-KZ" sz="1400" dirty="0" smtClean="0"/>
              <a:t>2</a:t>
            </a:r>
            <a:endParaRPr lang="ru-RU" sz="1400" dirty="0"/>
          </a:p>
        </p:txBody>
      </p:sp>
      <p:sp>
        <p:nvSpPr>
          <p:cNvPr id="8" name="Правая фигурная скобка 7"/>
          <p:cNvSpPr/>
          <p:nvPr/>
        </p:nvSpPr>
        <p:spPr>
          <a:xfrm>
            <a:off x="1285852" y="3286124"/>
            <a:ext cx="285752" cy="1357322"/>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9" name="TextBox 8"/>
          <p:cNvSpPr txBox="1"/>
          <p:nvPr/>
        </p:nvSpPr>
        <p:spPr>
          <a:xfrm>
            <a:off x="1643042" y="3786190"/>
            <a:ext cx="4182042" cy="369332"/>
          </a:xfrm>
          <a:prstGeom prst="rect">
            <a:avLst/>
          </a:prstGeom>
          <a:noFill/>
        </p:spPr>
        <p:txBody>
          <a:bodyPr wrap="none" rtlCol="0">
            <a:spAutoFit/>
          </a:bodyPr>
          <a:lstStyle/>
          <a:p>
            <a:r>
              <a:rPr lang="en-GB" dirty="0" smtClean="0"/>
              <a:t>Y=X</a:t>
            </a:r>
            <a:r>
              <a:rPr lang="en-GB" sz="1400" dirty="0" smtClean="0"/>
              <a:t>2</a:t>
            </a:r>
            <a:r>
              <a:rPr lang="en-GB" dirty="0" smtClean="0"/>
              <a:t>X</a:t>
            </a:r>
            <a:r>
              <a:rPr lang="en-GB" sz="1400" dirty="0" smtClean="0"/>
              <a:t>3</a:t>
            </a:r>
            <a:r>
              <a:rPr lang="en-GB" dirty="0" smtClean="0"/>
              <a:t>˅X</a:t>
            </a:r>
            <a:r>
              <a:rPr lang="en-GB" sz="1400" dirty="0" smtClean="0"/>
              <a:t>1</a:t>
            </a:r>
            <a:r>
              <a:rPr lang="en-GB" dirty="0" smtClean="0"/>
              <a:t>X</a:t>
            </a:r>
            <a:r>
              <a:rPr lang="en-GB" sz="1400" dirty="0" smtClean="0"/>
              <a:t>3</a:t>
            </a:r>
            <a:r>
              <a:rPr lang="en-GB" dirty="0" smtClean="0"/>
              <a:t>˅X</a:t>
            </a:r>
            <a:r>
              <a:rPr lang="en-GB" sz="1400" dirty="0" smtClean="0"/>
              <a:t>1</a:t>
            </a:r>
            <a:r>
              <a:rPr lang="en-GB" dirty="0" smtClean="0"/>
              <a:t>X</a:t>
            </a:r>
            <a:r>
              <a:rPr lang="en-GB" sz="1400" dirty="0" smtClean="0"/>
              <a:t>2 </a:t>
            </a:r>
            <a:r>
              <a:rPr lang="en-GB" dirty="0" smtClean="0"/>
              <a:t>– </a:t>
            </a:r>
            <a:r>
              <a:rPr lang="ru-RU" dirty="0" smtClean="0"/>
              <a:t>Сокращенная форма</a:t>
            </a:r>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7158" y="357166"/>
            <a:ext cx="1968809" cy="369332"/>
          </a:xfrm>
          <a:prstGeom prst="rect">
            <a:avLst/>
          </a:prstGeom>
          <a:noFill/>
        </p:spPr>
        <p:txBody>
          <a:bodyPr wrap="none" rtlCol="0">
            <a:spAutoFit/>
          </a:bodyPr>
          <a:lstStyle/>
          <a:p>
            <a:r>
              <a:rPr lang="en-GB" dirty="0" smtClean="0"/>
              <a:t>Y=X</a:t>
            </a:r>
            <a:r>
              <a:rPr lang="en-GB" sz="1400" dirty="0" smtClean="0"/>
              <a:t>2</a:t>
            </a:r>
            <a:r>
              <a:rPr lang="en-GB" dirty="0" smtClean="0"/>
              <a:t>X</a:t>
            </a:r>
            <a:r>
              <a:rPr lang="en-GB" sz="1400" dirty="0" smtClean="0"/>
              <a:t>3</a:t>
            </a:r>
            <a:r>
              <a:rPr lang="en-GB" dirty="0" smtClean="0"/>
              <a:t>˅X</a:t>
            </a:r>
            <a:r>
              <a:rPr lang="en-GB" sz="1400" dirty="0" smtClean="0"/>
              <a:t>1</a:t>
            </a:r>
            <a:r>
              <a:rPr lang="en-GB" dirty="0" smtClean="0"/>
              <a:t>X</a:t>
            </a:r>
            <a:r>
              <a:rPr lang="en-GB" sz="1400" dirty="0" smtClean="0"/>
              <a:t>3</a:t>
            </a:r>
            <a:r>
              <a:rPr lang="en-GB" dirty="0" smtClean="0"/>
              <a:t>˅X</a:t>
            </a:r>
            <a:r>
              <a:rPr lang="en-GB" sz="1400" dirty="0" smtClean="0"/>
              <a:t>1</a:t>
            </a:r>
            <a:r>
              <a:rPr lang="en-GB" dirty="0" smtClean="0"/>
              <a:t>X</a:t>
            </a:r>
            <a:r>
              <a:rPr lang="en-GB" sz="1400" dirty="0" smtClean="0"/>
              <a:t>2 </a:t>
            </a:r>
            <a:endParaRPr lang="ru-RU" dirty="0"/>
          </a:p>
        </p:txBody>
      </p:sp>
      <p:sp>
        <p:nvSpPr>
          <p:cNvPr id="5" name="Прямоугольник 4"/>
          <p:cNvSpPr/>
          <p:nvPr/>
        </p:nvSpPr>
        <p:spPr>
          <a:xfrm>
            <a:off x="285720" y="285728"/>
            <a:ext cx="2000264" cy="50006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TextBox 5"/>
          <p:cNvSpPr txBox="1"/>
          <p:nvPr/>
        </p:nvSpPr>
        <p:spPr>
          <a:xfrm>
            <a:off x="2428860" y="357166"/>
            <a:ext cx="6429420" cy="646331"/>
          </a:xfrm>
          <a:prstGeom prst="rect">
            <a:avLst/>
          </a:prstGeom>
          <a:noFill/>
        </p:spPr>
        <p:txBody>
          <a:bodyPr wrap="square" rtlCol="0">
            <a:spAutoFit/>
          </a:bodyPr>
          <a:lstStyle/>
          <a:p>
            <a:r>
              <a:rPr lang="ru-RU" dirty="0" smtClean="0"/>
              <a:t>Выражение минимизированной КС после упрощения ее методом Карно</a:t>
            </a:r>
            <a:endParaRPr lang="ru-RU" dirty="0"/>
          </a:p>
        </p:txBody>
      </p:sp>
      <p:sp>
        <p:nvSpPr>
          <p:cNvPr id="7" name="TextBox 6"/>
          <p:cNvSpPr txBox="1"/>
          <p:nvPr/>
        </p:nvSpPr>
        <p:spPr>
          <a:xfrm>
            <a:off x="285720" y="1142984"/>
            <a:ext cx="8501121" cy="646331"/>
          </a:xfrm>
          <a:prstGeom prst="rect">
            <a:avLst/>
          </a:prstGeom>
          <a:noFill/>
        </p:spPr>
        <p:txBody>
          <a:bodyPr wrap="square" rtlCol="0">
            <a:spAutoFit/>
          </a:bodyPr>
          <a:lstStyle/>
          <a:p>
            <a:pPr algn="just"/>
            <a:r>
              <a:rPr lang="ru-RU" dirty="0" smtClean="0"/>
              <a:t>Нарисуем новую схему. Согласно полученному выражению у нас имеется 3-и элемента «И» на 2-а входа и они объединены одним элементом «ИЛИ»</a:t>
            </a:r>
            <a:endParaRPr lang="ru-RU" dirty="0"/>
          </a:p>
        </p:txBody>
      </p:sp>
      <p:grpSp>
        <p:nvGrpSpPr>
          <p:cNvPr id="57" name="Группа 56"/>
          <p:cNvGrpSpPr/>
          <p:nvPr/>
        </p:nvGrpSpPr>
        <p:grpSpPr>
          <a:xfrm>
            <a:off x="285720" y="1928802"/>
            <a:ext cx="4286280" cy="4214842"/>
            <a:chOff x="142844" y="214290"/>
            <a:chExt cx="4286280" cy="4214842"/>
          </a:xfrm>
        </p:grpSpPr>
        <p:sp>
          <p:nvSpPr>
            <p:cNvPr id="58" name="Прямоугольник 57"/>
            <p:cNvSpPr/>
            <p:nvPr/>
          </p:nvSpPr>
          <p:spPr>
            <a:xfrm>
              <a:off x="1857356" y="785794"/>
              <a:ext cx="571504" cy="8572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9" name="Прямоугольник 58"/>
            <p:cNvSpPr/>
            <p:nvPr/>
          </p:nvSpPr>
          <p:spPr>
            <a:xfrm>
              <a:off x="1857356" y="2214554"/>
              <a:ext cx="571504" cy="8572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0" name="Прямоугольник 59"/>
            <p:cNvSpPr/>
            <p:nvPr/>
          </p:nvSpPr>
          <p:spPr>
            <a:xfrm>
              <a:off x="1857356" y="3571876"/>
              <a:ext cx="571504" cy="8572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61" name="Picture 2" descr="Значок &amp; - основание для отказа?"/>
            <p:cNvPicPr>
              <a:picLocks noChangeAspect="1" noChangeArrowheads="1"/>
            </p:cNvPicPr>
            <p:nvPr/>
          </p:nvPicPr>
          <p:blipFill>
            <a:blip r:embed="rId2" cstate="print"/>
            <a:srcRect/>
            <a:stretch>
              <a:fillRect/>
            </a:stretch>
          </p:blipFill>
          <p:spPr bwMode="auto">
            <a:xfrm>
              <a:off x="1928794" y="857232"/>
              <a:ext cx="285752" cy="285752"/>
            </a:xfrm>
            <a:prstGeom prst="rect">
              <a:avLst/>
            </a:prstGeom>
            <a:noFill/>
          </p:spPr>
        </p:pic>
        <p:pic>
          <p:nvPicPr>
            <p:cNvPr id="62" name="Picture 2" descr="Значок &amp; - основание для отказа?"/>
            <p:cNvPicPr>
              <a:picLocks noChangeAspect="1" noChangeArrowheads="1"/>
            </p:cNvPicPr>
            <p:nvPr/>
          </p:nvPicPr>
          <p:blipFill>
            <a:blip r:embed="rId2" cstate="print"/>
            <a:srcRect/>
            <a:stretch>
              <a:fillRect/>
            </a:stretch>
          </p:blipFill>
          <p:spPr bwMode="auto">
            <a:xfrm>
              <a:off x="1928794" y="2285992"/>
              <a:ext cx="285752" cy="285752"/>
            </a:xfrm>
            <a:prstGeom prst="rect">
              <a:avLst/>
            </a:prstGeom>
            <a:noFill/>
          </p:spPr>
        </p:pic>
        <p:pic>
          <p:nvPicPr>
            <p:cNvPr id="63" name="Picture 2" descr="Значок &amp; - основание для отказа?"/>
            <p:cNvPicPr>
              <a:picLocks noChangeAspect="1" noChangeArrowheads="1"/>
            </p:cNvPicPr>
            <p:nvPr/>
          </p:nvPicPr>
          <p:blipFill>
            <a:blip r:embed="rId2" cstate="print"/>
            <a:srcRect/>
            <a:stretch>
              <a:fillRect/>
            </a:stretch>
          </p:blipFill>
          <p:spPr bwMode="auto">
            <a:xfrm>
              <a:off x="1928794" y="3643315"/>
              <a:ext cx="285752" cy="285752"/>
            </a:xfrm>
            <a:prstGeom prst="rect">
              <a:avLst/>
            </a:prstGeom>
            <a:noFill/>
          </p:spPr>
        </p:pic>
        <p:cxnSp>
          <p:nvCxnSpPr>
            <p:cNvPr id="64" name="Прямая соединительная линия 63"/>
            <p:cNvCxnSpPr/>
            <p:nvPr/>
          </p:nvCxnSpPr>
          <p:spPr>
            <a:xfrm rot="5400000">
              <a:off x="-1499436" y="2428074"/>
              <a:ext cx="3714776"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Прямая соединительная линия 64"/>
            <p:cNvCxnSpPr/>
            <p:nvPr/>
          </p:nvCxnSpPr>
          <p:spPr>
            <a:xfrm rot="5400000">
              <a:off x="-1249403" y="2463793"/>
              <a:ext cx="3786214"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Прямая со стрелкой 65"/>
            <p:cNvCxnSpPr/>
            <p:nvPr/>
          </p:nvCxnSpPr>
          <p:spPr>
            <a:xfrm>
              <a:off x="642910" y="857232"/>
              <a:ext cx="1214446"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7" name="Прямая со стрелкой 66"/>
            <p:cNvCxnSpPr/>
            <p:nvPr/>
          </p:nvCxnSpPr>
          <p:spPr>
            <a:xfrm>
              <a:off x="928662" y="1000108"/>
              <a:ext cx="928694"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142844" y="214290"/>
              <a:ext cx="396262" cy="369332"/>
            </a:xfrm>
            <a:prstGeom prst="rect">
              <a:avLst/>
            </a:prstGeom>
            <a:noFill/>
          </p:spPr>
          <p:txBody>
            <a:bodyPr wrap="none" rtlCol="0">
              <a:spAutoFit/>
            </a:bodyPr>
            <a:lstStyle/>
            <a:p>
              <a:r>
                <a:rPr lang="ru-RU" dirty="0" smtClean="0"/>
                <a:t>Х</a:t>
              </a:r>
              <a:r>
                <a:rPr lang="ru-RU" sz="1400" dirty="0" smtClean="0"/>
                <a:t>1</a:t>
              </a:r>
              <a:endParaRPr lang="ru-RU" sz="1400" dirty="0"/>
            </a:p>
          </p:txBody>
        </p:sp>
        <p:sp>
          <p:nvSpPr>
            <p:cNvPr id="69" name="TextBox 68"/>
            <p:cNvSpPr txBox="1"/>
            <p:nvPr/>
          </p:nvSpPr>
          <p:spPr>
            <a:xfrm>
              <a:off x="428596" y="214290"/>
              <a:ext cx="396262" cy="369332"/>
            </a:xfrm>
            <a:prstGeom prst="rect">
              <a:avLst/>
            </a:prstGeom>
            <a:noFill/>
          </p:spPr>
          <p:txBody>
            <a:bodyPr wrap="none" rtlCol="0">
              <a:spAutoFit/>
            </a:bodyPr>
            <a:lstStyle/>
            <a:p>
              <a:r>
                <a:rPr lang="ru-RU" dirty="0" smtClean="0"/>
                <a:t>Х</a:t>
              </a:r>
              <a:r>
                <a:rPr lang="ru-RU" sz="1400" dirty="0" smtClean="0"/>
                <a:t>2</a:t>
              </a:r>
              <a:endParaRPr lang="ru-RU" sz="1400" dirty="0"/>
            </a:p>
          </p:txBody>
        </p:sp>
        <p:sp>
          <p:nvSpPr>
            <p:cNvPr id="70" name="TextBox 69"/>
            <p:cNvSpPr txBox="1"/>
            <p:nvPr/>
          </p:nvSpPr>
          <p:spPr>
            <a:xfrm>
              <a:off x="714348" y="214290"/>
              <a:ext cx="396262" cy="369332"/>
            </a:xfrm>
            <a:prstGeom prst="rect">
              <a:avLst/>
            </a:prstGeom>
            <a:noFill/>
          </p:spPr>
          <p:txBody>
            <a:bodyPr wrap="none" rtlCol="0">
              <a:spAutoFit/>
            </a:bodyPr>
            <a:lstStyle/>
            <a:p>
              <a:r>
                <a:rPr lang="ru-RU" dirty="0" smtClean="0"/>
                <a:t>Х</a:t>
              </a:r>
              <a:r>
                <a:rPr lang="ru-RU" sz="1400" dirty="0" smtClean="0"/>
                <a:t>3</a:t>
              </a:r>
              <a:endParaRPr lang="ru-RU" sz="1400" dirty="0"/>
            </a:p>
          </p:txBody>
        </p:sp>
        <p:sp>
          <p:nvSpPr>
            <p:cNvPr id="71" name="Блок-схема: узел 70"/>
            <p:cNvSpPr/>
            <p:nvPr/>
          </p:nvSpPr>
          <p:spPr>
            <a:xfrm>
              <a:off x="571472" y="785794"/>
              <a:ext cx="142876" cy="142876"/>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2" name="Блок-схема: узел 71"/>
            <p:cNvSpPr/>
            <p:nvPr/>
          </p:nvSpPr>
          <p:spPr>
            <a:xfrm>
              <a:off x="857224" y="928670"/>
              <a:ext cx="142876" cy="142876"/>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73" name="Прямая со стрелкой 72"/>
            <p:cNvCxnSpPr/>
            <p:nvPr/>
          </p:nvCxnSpPr>
          <p:spPr>
            <a:xfrm>
              <a:off x="357158" y="2357430"/>
              <a:ext cx="1500198"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4" name="Прямая со стрелкой 73"/>
            <p:cNvCxnSpPr/>
            <p:nvPr/>
          </p:nvCxnSpPr>
          <p:spPr>
            <a:xfrm>
              <a:off x="642910" y="3857628"/>
              <a:ext cx="1214446"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5" name="Прямая со стрелкой 74"/>
            <p:cNvCxnSpPr/>
            <p:nvPr/>
          </p:nvCxnSpPr>
          <p:spPr>
            <a:xfrm>
              <a:off x="928662" y="2500306"/>
              <a:ext cx="928694"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6" name="Блок-схема: узел 75"/>
            <p:cNvSpPr/>
            <p:nvPr/>
          </p:nvSpPr>
          <p:spPr>
            <a:xfrm>
              <a:off x="857224" y="2428868"/>
              <a:ext cx="142876" cy="142876"/>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7" name="Блок-схема: узел 76"/>
            <p:cNvSpPr/>
            <p:nvPr/>
          </p:nvSpPr>
          <p:spPr>
            <a:xfrm>
              <a:off x="285720" y="2285992"/>
              <a:ext cx="142876" cy="142876"/>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8" name="Блок-схема: узел 77"/>
            <p:cNvSpPr/>
            <p:nvPr/>
          </p:nvSpPr>
          <p:spPr>
            <a:xfrm>
              <a:off x="285720" y="3643314"/>
              <a:ext cx="142876" cy="142876"/>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9" name="Блок-схема: узел 78"/>
            <p:cNvSpPr/>
            <p:nvPr/>
          </p:nvSpPr>
          <p:spPr>
            <a:xfrm>
              <a:off x="571472" y="3786190"/>
              <a:ext cx="142876" cy="142876"/>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80" name="Прямая со стрелкой 79"/>
            <p:cNvCxnSpPr/>
            <p:nvPr/>
          </p:nvCxnSpPr>
          <p:spPr>
            <a:xfrm>
              <a:off x="357158" y="3714752"/>
              <a:ext cx="1500198"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1" name="Прямая соединительная линия 80"/>
            <p:cNvCxnSpPr/>
            <p:nvPr/>
          </p:nvCxnSpPr>
          <p:spPr>
            <a:xfrm>
              <a:off x="2428860" y="1142984"/>
              <a:ext cx="785818"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Прямая соединительная линия 81"/>
            <p:cNvCxnSpPr/>
            <p:nvPr/>
          </p:nvCxnSpPr>
          <p:spPr>
            <a:xfrm>
              <a:off x="2428860" y="2643182"/>
              <a:ext cx="785818"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Прямая соединительная линия 82"/>
            <p:cNvCxnSpPr/>
            <p:nvPr/>
          </p:nvCxnSpPr>
          <p:spPr>
            <a:xfrm>
              <a:off x="2428860" y="4000504"/>
              <a:ext cx="785818"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84" name="Прямоугольник 83"/>
            <p:cNvSpPr/>
            <p:nvPr/>
          </p:nvSpPr>
          <p:spPr>
            <a:xfrm>
              <a:off x="3214678" y="785794"/>
              <a:ext cx="571504" cy="364333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5" name="TextBox 84"/>
            <p:cNvSpPr txBox="1"/>
            <p:nvPr/>
          </p:nvSpPr>
          <p:spPr>
            <a:xfrm>
              <a:off x="3214678" y="857232"/>
              <a:ext cx="301686" cy="369332"/>
            </a:xfrm>
            <a:prstGeom prst="rect">
              <a:avLst/>
            </a:prstGeom>
            <a:noFill/>
          </p:spPr>
          <p:txBody>
            <a:bodyPr wrap="none" rtlCol="0">
              <a:spAutoFit/>
            </a:bodyPr>
            <a:lstStyle/>
            <a:p>
              <a:r>
                <a:rPr lang="ru-RU" dirty="0" smtClean="0"/>
                <a:t>1</a:t>
              </a:r>
              <a:endParaRPr lang="ru-RU" dirty="0"/>
            </a:p>
          </p:txBody>
        </p:sp>
        <p:cxnSp>
          <p:nvCxnSpPr>
            <p:cNvPr id="86" name="Прямая со стрелкой 85"/>
            <p:cNvCxnSpPr/>
            <p:nvPr/>
          </p:nvCxnSpPr>
          <p:spPr>
            <a:xfrm>
              <a:off x="3786182" y="2643182"/>
              <a:ext cx="642942"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7" name="TextBox 86"/>
            <p:cNvSpPr txBox="1"/>
            <p:nvPr/>
          </p:nvSpPr>
          <p:spPr>
            <a:xfrm>
              <a:off x="3929058" y="2214554"/>
              <a:ext cx="296876" cy="369332"/>
            </a:xfrm>
            <a:prstGeom prst="rect">
              <a:avLst/>
            </a:prstGeom>
            <a:noFill/>
          </p:spPr>
          <p:txBody>
            <a:bodyPr wrap="none" rtlCol="0">
              <a:spAutoFit/>
            </a:bodyPr>
            <a:lstStyle/>
            <a:p>
              <a:r>
                <a:rPr lang="en-GB" dirty="0" smtClean="0"/>
                <a:t>Y</a:t>
              </a:r>
              <a:endParaRPr lang="ru-RU" dirty="0"/>
            </a:p>
          </p:txBody>
        </p:sp>
        <p:cxnSp>
          <p:nvCxnSpPr>
            <p:cNvPr id="88" name="Прямая соединительная линия 87"/>
            <p:cNvCxnSpPr/>
            <p:nvPr/>
          </p:nvCxnSpPr>
          <p:spPr>
            <a:xfrm rot="5400000">
              <a:off x="-963651" y="2463793"/>
              <a:ext cx="3786214"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9" name="TextBox 88"/>
          <p:cNvSpPr txBox="1"/>
          <p:nvPr/>
        </p:nvSpPr>
        <p:spPr>
          <a:xfrm>
            <a:off x="5214942" y="2786058"/>
            <a:ext cx="2424510" cy="369332"/>
          </a:xfrm>
          <a:prstGeom prst="rect">
            <a:avLst/>
          </a:prstGeom>
          <a:noFill/>
        </p:spPr>
        <p:txBody>
          <a:bodyPr wrap="none" rtlCol="0">
            <a:spAutoFit/>
          </a:bodyPr>
          <a:lstStyle/>
          <a:p>
            <a:r>
              <a:rPr lang="ru-RU" dirty="0" smtClean="0"/>
              <a:t>- Двухуровневая схема</a:t>
            </a:r>
            <a:endParaRPr lang="ru-R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4283" y="214290"/>
            <a:ext cx="8643998" cy="1200329"/>
          </a:xfrm>
          <a:prstGeom prst="rect">
            <a:avLst/>
          </a:prstGeom>
          <a:noFill/>
        </p:spPr>
        <p:txBody>
          <a:bodyPr wrap="square" rtlCol="0">
            <a:spAutoFit/>
          </a:bodyPr>
          <a:lstStyle/>
          <a:p>
            <a:pPr algn="just"/>
            <a:r>
              <a:rPr lang="ru-RU" dirty="0" smtClean="0"/>
              <a:t>Мы рассмотрели элементы «ИЛИ» («И») как бы отдельно. Однако каждый из этих элементов выполнен либо на транзисторах, либо на лампах, т.е. это некие физические объекты со своими свойствами. Среди прочих других свойств, есть такое свойство, как </a:t>
            </a:r>
            <a:r>
              <a:rPr lang="ru-RU" b="1" dirty="0" smtClean="0"/>
              <a:t>время срабатывания</a:t>
            </a:r>
            <a:r>
              <a:rPr lang="ru-RU" dirty="0" smtClean="0"/>
              <a:t>.</a:t>
            </a:r>
            <a:endParaRPr lang="ru-RU" dirty="0"/>
          </a:p>
        </p:txBody>
      </p:sp>
      <p:sp>
        <p:nvSpPr>
          <p:cNvPr id="5" name="TextBox 4"/>
          <p:cNvSpPr txBox="1"/>
          <p:nvPr/>
        </p:nvSpPr>
        <p:spPr>
          <a:xfrm>
            <a:off x="285721" y="1500174"/>
            <a:ext cx="8501122" cy="646331"/>
          </a:xfrm>
          <a:prstGeom prst="rect">
            <a:avLst/>
          </a:prstGeom>
          <a:noFill/>
        </p:spPr>
        <p:txBody>
          <a:bodyPr wrap="square" rtlCol="0">
            <a:spAutoFit/>
          </a:bodyPr>
          <a:lstStyle/>
          <a:p>
            <a:pPr algn="just"/>
            <a:r>
              <a:rPr lang="ru-RU" dirty="0" smtClean="0"/>
              <a:t>Например, имеем один элемент «И» </a:t>
            </a:r>
            <a:r>
              <a:rPr lang="ru-RU" dirty="0" err="1" smtClean="0"/>
              <a:t>и</a:t>
            </a:r>
            <a:r>
              <a:rPr lang="ru-RU" dirty="0" smtClean="0"/>
              <a:t> его </a:t>
            </a:r>
            <a:r>
              <a:rPr lang="ru-RU" b="1" dirty="0" smtClean="0"/>
              <a:t>временная диаграмма </a:t>
            </a:r>
            <a:r>
              <a:rPr lang="ru-RU" dirty="0" smtClean="0"/>
              <a:t>работы выглядит следующим образом:</a:t>
            </a:r>
            <a:endParaRPr lang="ru-RU" dirty="0"/>
          </a:p>
        </p:txBody>
      </p:sp>
      <p:sp>
        <p:nvSpPr>
          <p:cNvPr id="6" name="Прямоугольник 5"/>
          <p:cNvSpPr/>
          <p:nvPr/>
        </p:nvSpPr>
        <p:spPr>
          <a:xfrm>
            <a:off x="1285852" y="2357430"/>
            <a:ext cx="1357322" cy="200026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8" name="Прямая соединительная линия 7"/>
          <p:cNvCxnSpPr/>
          <p:nvPr/>
        </p:nvCxnSpPr>
        <p:spPr>
          <a:xfrm>
            <a:off x="785786" y="3929066"/>
            <a:ext cx="500066" cy="158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p:nvPr/>
        </p:nvCxnSpPr>
        <p:spPr>
          <a:xfrm>
            <a:off x="785786" y="2643182"/>
            <a:ext cx="500066" cy="1588"/>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285852" y="2357430"/>
            <a:ext cx="341760" cy="369332"/>
          </a:xfrm>
          <a:prstGeom prst="rect">
            <a:avLst/>
          </a:prstGeom>
          <a:noFill/>
        </p:spPr>
        <p:txBody>
          <a:bodyPr wrap="none" rtlCol="0">
            <a:spAutoFit/>
          </a:bodyPr>
          <a:lstStyle/>
          <a:p>
            <a:r>
              <a:rPr lang="en-GB" dirty="0" smtClean="0"/>
              <a:t>&amp;</a:t>
            </a:r>
            <a:endParaRPr lang="ru-RU" dirty="0"/>
          </a:p>
        </p:txBody>
      </p:sp>
      <p:cxnSp>
        <p:nvCxnSpPr>
          <p:cNvPr id="12" name="Прямая со стрелкой 11"/>
          <p:cNvCxnSpPr/>
          <p:nvPr/>
        </p:nvCxnSpPr>
        <p:spPr>
          <a:xfrm rot="5400000" flipH="1" flipV="1">
            <a:off x="2963850" y="3250405"/>
            <a:ext cx="2214578"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p:cNvCxnSpPr/>
          <p:nvPr/>
        </p:nvCxnSpPr>
        <p:spPr>
          <a:xfrm flipV="1">
            <a:off x="4071934" y="4286256"/>
            <a:ext cx="4786346" cy="7143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858148" y="4357694"/>
            <a:ext cx="810094" cy="369332"/>
          </a:xfrm>
          <a:prstGeom prst="rect">
            <a:avLst/>
          </a:prstGeom>
          <a:noFill/>
        </p:spPr>
        <p:txBody>
          <a:bodyPr wrap="none" rtlCol="0">
            <a:spAutoFit/>
          </a:bodyPr>
          <a:lstStyle/>
          <a:p>
            <a:r>
              <a:rPr lang="ru-RU" dirty="0" smtClean="0"/>
              <a:t>Время</a:t>
            </a:r>
            <a:endParaRPr lang="ru-RU" dirty="0"/>
          </a:p>
        </p:txBody>
      </p:sp>
      <p:sp>
        <p:nvSpPr>
          <p:cNvPr id="17" name="TextBox 16"/>
          <p:cNvSpPr txBox="1"/>
          <p:nvPr/>
        </p:nvSpPr>
        <p:spPr>
          <a:xfrm rot="16200000">
            <a:off x="2358034" y="3071198"/>
            <a:ext cx="2082621" cy="369332"/>
          </a:xfrm>
          <a:prstGeom prst="rect">
            <a:avLst/>
          </a:prstGeom>
          <a:noFill/>
        </p:spPr>
        <p:txBody>
          <a:bodyPr wrap="none" rtlCol="0">
            <a:spAutoFit/>
          </a:bodyPr>
          <a:lstStyle/>
          <a:p>
            <a:r>
              <a:rPr lang="ru-RU" dirty="0" smtClean="0"/>
              <a:t>Логические уровни</a:t>
            </a:r>
            <a:endParaRPr lang="ru-RU" dirty="0"/>
          </a:p>
        </p:txBody>
      </p:sp>
      <p:cxnSp>
        <p:nvCxnSpPr>
          <p:cNvPr id="18" name="Прямая соединительная линия 17"/>
          <p:cNvCxnSpPr/>
          <p:nvPr/>
        </p:nvCxnSpPr>
        <p:spPr>
          <a:xfrm>
            <a:off x="2643174" y="3357562"/>
            <a:ext cx="500066" cy="1588"/>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428596" y="2428868"/>
            <a:ext cx="396262" cy="369332"/>
          </a:xfrm>
          <a:prstGeom prst="rect">
            <a:avLst/>
          </a:prstGeom>
          <a:noFill/>
        </p:spPr>
        <p:txBody>
          <a:bodyPr wrap="none" rtlCol="0">
            <a:spAutoFit/>
          </a:bodyPr>
          <a:lstStyle/>
          <a:p>
            <a:r>
              <a:rPr lang="ru-RU" dirty="0" smtClean="0"/>
              <a:t>Х</a:t>
            </a:r>
            <a:r>
              <a:rPr lang="ru-RU" sz="1400" dirty="0" smtClean="0"/>
              <a:t>0</a:t>
            </a:r>
            <a:endParaRPr lang="ru-RU" dirty="0"/>
          </a:p>
        </p:txBody>
      </p:sp>
      <p:sp>
        <p:nvSpPr>
          <p:cNvPr id="20" name="TextBox 19"/>
          <p:cNvSpPr txBox="1"/>
          <p:nvPr/>
        </p:nvSpPr>
        <p:spPr>
          <a:xfrm>
            <a:off x="428596" y="3714752"/>
            <a:ext cx="396262" cy="369332"/>
          </a:xfrm>
          <a:prstGeom prst="rect">
            <a:avLst/>
          </a:prstGeom>
          <a:noFill/>
        </p:spPr>
        <p:txBody>
          <a:bodyPr wrap="none" rtlCol="0">
            <a:spAutoFit/>
          </a:bodyPr>
          <a:lstStyle/>
          <a:p>
            <a:r>
              <a:rPr lang="ru-RU" dirty="0" smtClean="0"/>
              <a:t>Х</a:t>
            </a:r>
            <a:r>
              <a:rPr lang="ru-RU" sz="1400" dirty="0" smtClean="0"/>
              <a:t>1</a:t>
            </a:r>
            <a:endParaRPr lang="ru-RU" dirty="0"/>
          </a:p>
        </p:txBody>
      </p:sp>
      <p:sp>
        <p:nvSpPr>
          <p:cNvPr id="21" name="TextBox 20"/>
          <p:cNvSpPr txBox="1"/>
          <p:nvPr/>
        </p:nvSpPr>
        <p:spPr>
          <a:xfrm>
            <a:off x="2643174" y="3000372"/>
            <a:ext cx="296876" cy="369332"/>
          </a:xfrm>
          <a:prstGeom prst="rect">
            <a:avLst/>
          </a:prstGeom>
          <a:noFill/>
        </p:spPr>
        <p:txBody>
          <a:bodyPr wrap="none" rtlCol="0">
            <a:spAutoFit/>
          </a:bodyPr>
          <a:lstStyle/>
          <a:p>
            <a:r>
              <a:rPr lang="en-GB" dirty="0" smtClean="0"/>
              <a:t>Y</a:t>
            </a:r>
            <a:endParaRPr lang="ru-RU" dirty="0"/>
          </a:p>
        </p:txBody>
      </p:sp>
      <p:cxnSp>
        <p:nvCxnSpPr>
          <p:cNvPr id="23" name="Прямая соединительная линия 22"/>
          <p:cNvCxnSpPr/>
          <p:nvPr/>
        </p:nvCxnSpPr>
        <p:spPr>
          <a:xfrm>
            <a:off x="4071934" y="2643182"/>
            <a:ext cx="3643338" cy="1588"/>
          </a:xfrm>
          <a:prstGeom prst="line">
            <a:avLst/>
          </a:prstGeom>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3532796" y="2500306"/>
            <a:ext cx="396262" cy="369332"/>
          </a:xfrm>
          <a:prstGeom prst="rect">
            <a:avLst/>
          </a:prstGeom>
          <a:noFill/>
        </p:spPr>
        <p:txBody>
          <a:bodyPr wrap="none" rtlCol="0">
            <a:spAutoFit/>
          </a:bodyPr>
          <a:lstStyle/>
          <a:p>
            <a:r>
              <a:rPr lang="ru-RU" dirty="0" smtClean="0"/>
              <a:t>Х</a:t>
            </a:r>
            <a:r>
              <a:rPr lang="ru-RU" sz="1400" dirty="0" smtClean="0"/>
              <a:t>0</a:t>
            </a:r>
            <a:endParaRPr lang="ru-RU" dirty="0"/>
          </a:p>
        </p:txBody>
      </p:sp>
      <p:sp>
        <p:nvSpPr>
          <p:cNvPr id="25" name="TextBox 24"/>
          <p:cNvSpPr txBox="1"/>
          <p:nvPr/>
        </p:nvSpPr>
        <p:spPr>
          <a:xfrm>
            <a:off x="3532796" y="3357562"/>
            <a:ext cx="396262" cy="369332"/>
          </a:xfrm>
          <a:prstGeom prst="rect">
            <a:avLst/>
          </a:prstGeom>
          <a:noFill/>
        </p:spPr>
        <p:txBody>
          <a:bodyPr wrap="none" rtlCol="0">
            <a:spAutoFit/>
          </a:bodyPr>
          <a:lstStyle/>
          <a:p>
            <a:r>
              <a:rPr lang="ru-RU" dirty="0" smtClean="0"/>
              <a:t>Х</a:t>
            </a:r>
            <a:r>
              <a:rPr lang="ru-RU" sz="1400" dirty="0" smtClean="0"/>
              <a:t>1</a:t>
            </a:r>
            <a:endParaRPr lang="ru-RU" dirty="0"/>
          </a:p>
        </p:txBody>
      </p:sp>
      <p:cxnSp>
        <p:nvCxnSpPr>
          <p:cNvPr id="26" name="Прямая соединительная линия 25"/>
          <p:cNvCxnSpPr/>
          <p:nvPr/>
        </p:nvCxnSpPr>
        <p:spPr>
          <a:xfrm>
            <a:off x="4071934" y="3571876"/>
            <a:ext cx="3643338" cy="1588"/>
          </a:xfrm>
          <a:prstGeom prst="line">
            <a:avLst/>
          </a:prstGeom>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3632182" y="4214818"/>
            <a:ext cx="296876" cy="369332"/>
          </a:xfrm>
          <a:prstGeom prst="rect">
            <a:avLst/>
          </a:prstGeom>
          <a:noFill/>
        </p:spPr>
        <p:txBody>
          <a:bodyPr wrap="none" rtlCol="0">
            <a:spAutoFit/>
          </a:bodyPr>
          <a:lstStyle/>
          <a:p>
            <a:r>
              <a:rPr lang="en-GB" dirty="0" smtClean="0"/>
              <a:t>Y</a:t>
            </a:r>
            <a:endParaRPr lang="ru-RU" dirty="0"/>
          </a:p>
        </p:txBody>
      </p:sp>
      <p:sp>
        <p:nvSpPr>
          <p:cNvPr id="28" name="TextBox 27"/>
          <p:cNvSpPr txBox="1"/>
          <p:nvPr/>
        </p:nvSpPr>
        <p:spPr>
          <a:xfrm>
            <a:off x="3786182" y="3571876"/>
            <a:ext cx="276038" cy="307777"/>
          </a:xfrm>
          <a:prstGeom prst="rect">
            <a:avLst/>
          </a:prstGeom>
          <a:noFill/>
        </p:spPr>
        <p:txBody>
          <a:bodyPr wrap="none" rtlCol="0">
            <a:spAutoFit/>
          </a:bodyPr>
          <a:lstStyle/>
          <a:p>
            <a:r>
              <a:rPr lang="en-GB" sz="1400" dirty="0" smtClean="0"/>
              <a:t>0</a:t>
            </a:r>
            <a:endParaRPr lang="ru-RU" dirty="0"/>
          </a:p>
        </p:txBody>
      </p:sp>
      <p:sp>
        <p:nvSpPr>
          <p:cNvPr id="29" name="TextBox 28"/>
          <p:cNvSpPr txBox="1"/>
          <p:nvPr/>
        </p:nvSpPr>
        <p:spPr>
          <a:xfrm>
            <a:off x="3786182" y="2643182"/>
            <a:ext cx="276038" cy="307777"/>
          </a:xfrm>
          <a:prstGeom prst="rect">
            <a:avLst/>
          </a:prstGeom>
          <a:noFill/>
        </p:spPr>
        <p:txBody>
          <a:bodyPr wrap="none" rtlCol="0">
            <a:spAutoFit/>
          </a:bodyPr>
          <a:lstStyle/>
          <a:p>
            <a:r>
              <a:rPr lang="en-GB" sz="1400" dirty="0" smtClean="0"/>
              <a:t>0</a:t>
            </a:r>
            <a:endParaRPr lang="ru-RU" dirty="0"/>
          </a:p>
        </p:txBody>
      </p:sp>
      <p:sp>
        <p:nvSpPr>
          <p:cNvPr id="30" name="TextBox 29"/>
          <p:cNvSpPr txBox="1"/>
          <p:nvPr/>
        </p:nvSpPr>
        <p:spPr>
          <a:xfrm>
            <a:off x="3786182" y="4357694"/>
            <a:ext cx="276038" cy="307777"/>
          </a:xfrm>
          <a:prstGeom prst="rect">
            <a:avLst/>
          </a:prstGeom>
          <a:noFill/>
        </p:spPr>
        <p:txBody>
          <a:bodyPr wrap="none" rtlCol="0">
            <a:spAutoFit/>
          </a:bodyPr>
          <a:lstStyle/>
          <a:p>
            <a:r>
              <a:rPr lang="en-GB" sz="1400" dirty="0" smtClean="0"/>
              <a:t>0</a:t>
            </a:r>
            <a:endParaRPr lang="ru-RU" dirty="0"/>
          </a:p>
        </p:txBody>
      </p:sp>
      <p:sp>
        <p:nvSpPr>
          <p:cNvPr id="31" name="TextBox 30"/>
          <p:cNvSpPr txBox="1"/>
          <p:nvPr/>
        </p:nvSpPr>
        <p:spPr>
          <a:xfrm>
            <a:off x="3786182" y="2357430"/>
            <a:ext cx="276038" cy="307777"/>
          </a:xfrm>
          <a:prstGeom prst="rect">
            <a:avLst/>
          </a:prstGeom>
          <a:noFill/>
        </p:spPr>
        <p:txBody>
          <a:bodyPr wrap="none" rtlCol="0">
            <a:spAutoFit/>
          </a:bodyPr>
          <a:lstStyle/>
          <a:p>
            <a:r>
              <a:rPr lang="en-GB" sz="1400" dirty="0" smtClean="0"/>
              <a:t>1</a:t>
            </a:r>
            <a:endParaRPr lang="ru-RU" dirty="0"/>
          </a:p>
        </p:txBody>
      </p:sp>
      <p:sp>
        <p:nvSpPr>
          <p:cNvPr id="32" name="TextBox 31"/>
          <p:cNvSpPr txBox="1"/>
          <p:nvPr/>
        </p:nvSpPr>
        <p:spPr>
          <a:xfrm>
            <a:off x="3786182" y="4071942"/>
            <a:ext cx="276038" cy="307777"/>
          </a:xfrm>
          <a:prstGeom prst="rect">
            <a:avLst/>
          </a:prstGeom>
          <a:noFill/>
        </p:spPr>
        <p:txBody>
          <a:bodyPr wrap="none" rtlCol="0">
            <a:spAutoFit/>
          </a:bodyPr>
          <a:lstStyle/>
          <a:p>
            <a:r>
              <a:rPr lang="en-GB" sz="1400" dirty="0" smtClean="0"/>
              <a:t>1</a:t>
            </a:r>
            <a:endParaRPr lang="ru-RU" dirty="0"/>
          </a:p>
        </p:txBody>
      </p:sp>
      <p:sp>
        <p:nvSpPr>
          <p:cNvPr id="33" name="TextBox 32"/>
          <p:cNvSpPr txBox="1"/>
          <p:nvPr/>
        </p:nvSpPr>
        <p:spPr>
          <a:xfrm>
            <a:off x="3786182" y="3286124"/>
            <a:ext cx="276038" cy="307777"/>
          </a:xfrm>
          <a:prstGeom prst="rect">
            <a:avLst/>
          </a:prstGeom>
          <a:noFill/>
        </p:spPr>
        <p:txBody>
          <a:bodyPr wrap="none" rtlCol="0">
            <a:spAutoFit/>
          </a:bodyPr>
          <a:lstStyle/>
          <a:p>
            <a:r>
              <a:rPr lang="en-GB" sz="1400" dirty="0" smtClean="0"/>
              <a:t>1</a:t>
            </a:r>
            <a:endParaRPr lang="ru-RU" dirty="0"/>
          </a:p>
        </p:txBody>
      </p:sp>
      <p:sp>
        <p:nvSpPr>
          <p:cNvPr id="34" name="TextBox 33"/>
          <p:cNvSpPr txBox="1"/>
          <p:nvPr/>
        </p:nvSpPr>
        <p:spPr>
          <a:xfrm>
            <a:off x="428596" y="4857760"/>
            <a:ext cx="2770310" cy="646331"/>
          </a:xfrm>
          <a:prstGeom prst="rect">
            <a:avLst/>
          </a:prstGeom>
          <a:noFill/>
        </p:spPr>
        <p:txBody>
          <a:bodyPr wrap="none" rtlCol="0">
            <a:spAutoFit/>
          </a:bodyPr>
          <a:lstStyle/>
          <a:p>
            <a:r>
              <a:rPr lang="kk-KZ" dirty="0" smtClean="0"/>
              <a:t>Предположим</a:t>
            </a:r>
            <a:r>
              <a:rPr lang="ru-RU" dirty="0" smtClean="0"/>
              <a:t>, что Х</a:t>
            </a:r>
            <a:r>
              <a:rPr lang="ru-RU" sz="1400" dirty="0" smtClean="0"/>
              <a:t>0</a:t>
            </a:r>
            <a:r>
              <a:rPr lang="ru-RU" dirty="0" smtClean="0"/>
              <a:t>=«0»</a:t>
            </a:r>
          </a:p>
          <a:p>
            <a:r>
              <a:rPr lang="ru-RU" dirty="0" smtClean="0"/>
              <a:t>                                    Х</a:t>
            </a:r>
            <a:r>
              <a:rPr lang="ru-RU" sz="1400" dirty="0" smtClean="0"/>
              <a:t>1</a:t>
            </a:r>
            <a:r>
              <a:rPr lang="ru-RU" dirty="0" smtClean="0"/>
              <a:t>=«0»</a:t>
            </a:r>
            <a:endParaRPr lang="ru-RU" dirty="0"/>
          </a:p>
        </p:txBody>
      </p:sp>
      <p:sp>
        <p:nvSpPr>
          <p:cNvPr id="35" name="Правая фигурная скобка 34"/>
          <p:cNvSpPr/>
          <p:nvPr/>
        </p:nvSpPr>
        <p:spPr>
          <a:xfrm>
            <a:off x="3000364" y="5572140"/>
            <a:ext cx="500066" cy="64294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36" name="TextBox 35"/>
          <p:cNvSpPr txBox="1"/>
          <p:nvPr/>
        </p:nvSpPr>
        <p:spPr>
          <a:xfrm>
            <a:off x="3286116" y="5000636"/>
            <a:ext cx="538930" cy="369332"/>
          </a:xfrm>
          <a:prstGeom prst="rect">
            <a:avLst/>
          </a:prstGeom>
          <a:noFill/>
        </p:spPr>
        <p:txBody>
          <a:bodyPr wrap="none" rtlCol="0">
            <a:spAutoFit/>
          </a:bodyPr>
          <a:lstStyle/>
          <a:p>
            <a:r>
              <a:rPr lang="ru-RU" dirty="0" smtClean="0"/>
              <a:t>У=0</a:t>
            </a:r>
            <a:endParaRPr lang="ru-RU" dirty="0"/>
          </a:p>
        </p:txBody>
      </p:sp>
      <p:cxnSp>
        <p:nvCxnSpPr>
          <p:cNvPr id="38" name="Прямая соединительная линия 37"/>
          <p:cNvCxnSpPr/>
          <p:nvPr/>
        </p:nvCxnSpPr>
        <p:spPr>
          <a:xfrm rot="5400000">
            <a:off x="3322629" y="3464719"/>
            <a:ext cx="2642412" cy="794"/>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Прямая соединительная линия 41"/>
          <p:cNvCxnSpPr/>
          <p:nvPr/>
        </p:nvCxnSpPr>
        <p:spPr>
          <a:xfrm>
            <a:off x="4071934" y="2643182"/>
            <a:ext cx="57150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Прямая соединительная линия 42"/>
          <p:cNvCxnSpPr/>
          <p:nvPr/>
        </p:nvCxnSpPr>
        <p:spPr>
          <a:xfrm>
            <a:off x="4071934" y="3571876"/>
            <a:ext cx="57150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3857620" y="4857760"/>
            <a:ext cx="4857784" cy="646331"/>
          </a:xfrm>
          <a:prstGeom prst="rect">
            <a:avLst/>
          </a:prstGeom>
          <a:noFill/>
        </p:spPr>
        <p:txBody>
          <a:bodyPr wrap="square" rtlCol="0">
            <a:spAutoFit/>
          </a:bodyPr>
          <a:lstStyle/>
          <a:p>
            <a:pPr algn="just"/>
            <a:r>
              <a:rPr lang="ru-RU" dirty="0" smtClean="0"/>
              <a:t>Далее, меняем Х</a:t>
            </a:r>
            <a:r>
              <a:rPr lang="ru-RU" sz="1400" dirty="0" smtClean="0"/>
              <a:t>0</a:t>
            </a:r>
            <a:r>
              <a:rPr lang="ru-RU" dirty="0" smtClean="0"/>
              <a:t> и Х</a:t>
            </a:r>
            <a:r>
              <a:rPr lang="ru-RU" sz="1400" dirty="0" smtClean="0"/>
              <a:t>1</a:t>
            </a:r>
            <a:r>
              <a:rPr lang="ru-RU" dirty="0" smtClean="0"/>
              <a:t> одновременно (переключаем их на «1»)</a:t>
            </a:r>
            <a:endParaRPr lang="ru-RU" dirty="0"/>
          </a:p>
        </p:txBody>
      </p:sp>
      <p:sp>
        <p:nvSpPr>
          <p:cNvPr id="45" name="TextBox 44"/>
          <p:cNvSpPr txBox="1"/>
          <p:nvPr/>
        </p:nvSpPr>
        <p:spPr>
          <a:xfrm>
            <a:off x="428596" y="5572140"/>
            <a:ext cx="2770310" cy="646331"/>
          </a:xfrm>
          <a:prstGeom prst="rect">
            <a:avLst/>
          </a:prstGeom>
          <a:noFill/>
        </p:spPr>
        <p:txBody>
          <a:bodyPr wrap="none" rtlCol="0">
            <a:spAutoFit/>
          </a:bodyPr>
          <a:lstStyle/>
          <a:p>
            <a:r>
              <a:rPr lang="kk-KZ" dirty="0" smtClean="0"/>
              <a:t>                                    </a:t>
            </a:r>
            <a:r>
              <a:rPr lang="ru-RU" dirty="0" smtClean="0"/>
              <a:t>Х</a:t>
            </a:r>
            <a:r>
              <a:rPr lang="ru-RU" sz="1400" dirty="0" smtClean="0"/>
              <a:t>0</a:t>
            </a:r>
            <a:r>
              <a:rPr lang="ru-RU" dirty="0" smtClean="0"/>
              <a:t>=«1»</a:t>
            </a:r>
          </a:p>
          <a:p>
            <a:r>
              <a:rPr lang="ru-RU" dirty="0" smtClean="0"/>
              <a:t>                                    Х</a:t>
            </a:r>
            <a:r>
              <a:rPr lang="ru-RU" sz="1400" dirty="0" smtClean="0"/>
              <a:t>1</a:t>
            </a:r>
            <a:r>
              <a:rPr lang="ru-RU" dirty="0" smtClean="0"/>
              <a:t>=«1»</a:t>
            </a:r>
            <a:endParaRPr lang="ru-RU" dirty="0"/>
          </a:p>
        </p:txBody>
      </p:sp>
      <p:sp>
        <p:nvSpPr>
          <p:cNvPr id="46" name="Правая фигурная скобка 45"/>
          <p:cNvSpPr/>
          <p:nvPr/>
        </p:nvSpPr>
        <p:spPr>
          <a:xfrm>
            <a:off x="2938450" y="5010160"/>
            <a:ext cx="500066" cy="64294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47" name="TextBox 46"/>
          <p:cNvSpPr txBox="1"/>
          <p:nvPr/>
        </p:nvSpPr>
        <p:spPr>
          <a:xfrm>
            <a:off x="3571868" y="5500702"/>
            <a:ext cx="5072098" cy="923330"/>
          </a:xfrm>
          <a:prstGeom prst="rect">
            <a:avLst/>
          </a:prstGeom>
          <a:noFill/>
        </p:spPr>
        <p:txBody>
          <a:bodyPr wrap="square" rtlCol="0">
            <a:spAutoFit/>
          </a:bodyPr>
          <a:lstStyle/>
          <a:p>
            <a:pPr algn="just"/>
            <a:r>
              <a:rPr lang="ru-RU" dirty="0" smtClean="0"/>
              <a:t>У не может сразу отреагировать, т.к. есть время срабатывания (задержка), и у каждого элемента она своя</a:t>
            </a:r>
            <a:endParaRPr lang="ru-RU" dirty="0"/>
          </a:p>
        </p:txBody>
      </p:sp>
      <p:cxnSp>
        <p:nvCxnSpPr>
          <p:cNvPr id="48" name="Прямая соединительная линия 47"/>
          <p:cNvCxnSpPr/>
          <p:nvPr/>
        </p:nvCxnSpPr>
        <p:spPr>
          <a:xfrm rot="5400000">
            <a:off x="4499768" y="2500306"/>
            <a:ext cx="286546" cy="79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Прямая соединительная линия 52"/>
          <p:cNvCxnSpPr/>
          <p:nvPr/>
        </p:nvCxnSpPr>
        <p:spPr>
          <a:xfrm rot="5400000">
            <a:off x="4500562" y="3429000"/>
            <a:ext cx="286546" cy="79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Прямая соединительная линия 53"/>
          <p:cNvCxnSpPr/>
          <p:nvPr/>
        </p:nvCxnSpPr>
        <p:spPr>
          <a:xfrm>
            <a:off x="4071934" y="4356106"/>
            <a:ext cx="785818"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Прямая соединительная линия 54"/>
          <p:cNvCxnSpPr/>
          <p:nvPr/>
        </p:nvCxnSpPr>
        <p:spPr>
          <a:xfrm>
            <a:off x="4643438" y="2357430"/>
            <a:ext cx="57150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Прямая соединительная линия 55"/>
          <p:cNvCxnSpPr/>
          <p:nvPr/>
        </p:nvCxnSpPr>
        <p:spPr>
          <a:xfrm>
            <a:off x="4643438" y="3286124"/>
            <a:ext cx="57150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Прямая соединительная линия 57"/>
          <p:cNvCxnSpPr/>
          <p:nvPr/>
        </p:nvCxnSpPr>
        <p:spPr>
          <a:xfrm rot="5400000">
            <a:off x="4714876" y="4214818"/>
            <a:ext cx="286546" cy="79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Прямая соединительная линия 58"/>
          <p:cNvCxnSpPr/>
          <p:nvPr/>
        </p:nvCxnSpPr>
        <p:spPr>
          <a:xfrm>
            <a:off x="4857752" y="4071942"/>
            <a:ext cx="35719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Прямая соединительная линия 59"/>
          <p:cNvCxnSpPr/>
          <p:nvPr/>
        </p:nvCxnSpPr>
        <p:spPr>
          <a:xfrm rot="5400000">
            <a:off x="4108447" y="3249611"/>
            <a:ext cx="221457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3" name="Прямая со стрелкой 62"/>
          <p:cNvCxnSpPr/>
          <p:nvPr/>
        </p:nvCxnSpPr>
        <p:spPr>
          <a:xfrm rot="16200000" flipH="1">
            <a:off x="5893603" y="1964521"/>
            <a:ext cx="500066" cy="14287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6" name="Прямая соединительная линия 65"/>
          <p:cNvCxnSpPr/>
          <p:nvPr/>
        </p:nvCxnSpPr>
        <p:spPr>
          <a:xfrm rot="5400000">
            <a:off x="4537075" y="4464057"/>
            <a:ext cx="642942"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70" name="Прямая соединительная линия 69"/>
          <p:cNvCxnSpPr/>
          <p:nvPr/>
        </p:nvCxnSpPr>
        <p:spPr>
          <a:xfrm>
            <a:off x="4500562" y="4714884"/>
            <a:ext cx="1000132" cy="1588"/>
          </a:xfrm>
          <a:prstGeom prst="line">
            <a:avLst/>
          </a:prstGeom>
        </p:spPr>
        <p:style>
          <a:lnRef idx="1">
            <a:schemeClr val="accent1"/>
          </a:lnRef>
          <a:fillRef idx="0">
            <a:schemeClr val="accent1"/>
          </a:fillRef>
          <a:effectRef idx="0">
            <a:schemeClr val="accent1"/>
          </a:effectRef>
          <a:fontRef idx="minor">
            <a:schemeClr val="tx1"/>
          </a:fontRef>
        </p:style>
      </p:cxnSp>
      <p:sp>
        <p:nvSpPr>
          <p:cNvPr id="71" name="TextBox 70"/>
          <p:cNvSpPr txBox="1"/>
          <p:nvPr/>
        </p:nvSpPr>
        <p:spPr>
          <a:xfrm>
            <a:off x="5000628" y="4357694"/>
            <a:ext cx="296876" cy="369332"/>
          </a:xfrm>
          <a:prstGeom prst="rect">
            <a:avLst/>
          </a:prstGeom>
          <a:noFill/>
        </p:spPr>
        <p:txBody>
          <a:bodyPr wrap="none" rtlCol="0">
            <a:spAutoFit/>
          </a:bodyPr>
          <a:lstStyle/>
          <a:p>
            <a:r>
              <a:rPr lang="ru-RU" dirty="0" smtClean="0"/>
              <a:t>Т</a:t>
            </a:r>
            <a:endParaRPr lang="ru-RU" dirty="0"/>
          </a:p>
        </p:txBody>
      </p:sp>
      <p:sp>
        <p:nvSpPr>
          <p:cNvPr id="72" name="TextBox 71"/>
          <p:cNvSpPr txBox="1"/>
          <p:nvPr/>
        </p:nvSpPr>
        <p:spPr>
          <a:xfrm>
            <a:off x="5286380" y="2786058"/>
            <a:ext cx="3717043" cy="369332"/>
          </a:xfrm>
          <a:prstGeom prst="rect">
            <a:avLst/>
          </a:prstGeom>
          <a:noFill/>
        </p:spPr>
        <p:txBody>
          <a:bodyPr wrap="none" rtlCol="0">
            <a:spAutoFit/>
          </a:bodyPr>
          <a:lstStyle/>
          <a:p>
            <a:r>
              <a:rPr lang="ru-RU" dirty="0" smtClean="0"/>
              <a:t>Т – время срабатывания элементов </a:t>
            </a:r>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5720" y="214290"/>
            <a:ext cx="4137223" cy="369332"/>
          </a:xfrm>
          <a:prstGeom prst="rect">
            <a:avLst/>
          </a:prstGeom>
          <a:noFill/>
        </p:spPr>
        <p:txBody>
          <a:bodyPr wrap="none" rtlCol="0">
            <a:spAutoFit/>
          </a:bodyPr>
          <a:lstStyle/>
          <a:p>
            <a:r>
              <a:rPr lang="ru-RU" dirty="0" smtClean="0"/>
              <a:t>Нарисуем диаграмму для такой схемы:</a:t>
            </a:r>
            <a:endParaRPr lang="ru-RU" dirty="0"/>
          </a:p>
        </p:txBody>
      </p:sp>
      <p:grpSp>
        <p:nvGrpSpPr>
          <p:cNvPr id="68" name="Группа 67"/>
          <p:cNvGrpSpPr/>
          <p:nvPr/>
        </p:nvGrpSpPr>
        <p:grpSpPr>
          <a:xfrm>
            <a:off x="500034" y="642918"/>
            <a:ext cx="8334104" cy="2583910"/>
            <a:chOff x="500034" y="1071546"/>
            <a:chExt cx="8334104" cy="2583910"/>
          </a:xfrm>
        </p:grpSpPr>
        <p:grpSp>
          <p:nvGrpSpPr>
            <p:cNvPr id="47" name="Группа 46"/>
            <p:cNvGrpSpPr/>
            <p:nvPr/>
          </p:nvGrpSpPr>
          <p:grpSpPr>
            <a:xfrm>
              <a:off x="500034" y="1142984"/>
              <a:ext cx="2643206" cy="2214578"/>
              <a:chOff x="500034" y="1142984"/>
              <a:chExt cx="2643206" cy="2214578"/>
            </a:xfrm>
          </p:grpSpPr>
          <p:grpSp>
            <p:nvGrpSpPr>
              <p:cNvPr id="5" name="Группа 4"/>
              <p:cNvGrpSpPr/>
              <p:nvPr/>
            </p:nvGrpSpPr>
            <p:grpSpPr>
              <a:xfrm>
                <a:off x="857224" y="1142984"/>
                <a:ext cx="2286016" cy="2214578"/>
                <a:chOff x="714348" y="2428868"/>
                <a:chExt cx="1928826" cy="1714512"/>
              </a:xfrm>
            </p:grpSpPr>
            <p:grpSp>
              <p:nvGrpSpPr>
                <p:cNvPr id="6" name="Группа 23"/>
                <p:cNvGrpSpPr/>
                <p:nvPr/>
              </p:nvGrpSpPr>
              <p:grpSpPr>
                <a:xfrm>
                  <a:off x="714348" y="2428868"/>
                  <a:ext cx="1643074" cy="1714512"/>
                  <a:chOff x="500034" y="2357430"/>
                  <a:chExt cx="1643074" cy="1714512"/>
                </a:xfrm>
              </p:grpSpPr>
              <p:sp>
                <p:nvSpPr>
                  <p:cNvPr id="8" name="Прямоугольник 7"/>
                  <p:cNvSpPr/>
                  <p:nvPr/>
                </p:nvSpPr>
                <p:spPr>
                  <a:xfrm>
                    <a:off x="1643042" y="2571744"/>
                    <a:ext cx="500066" cy="128588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9" name="Группа 12"/>
                  <p:cNvGrpSpPr/>
                  <p:nvPr/>
                </p:nvGrpSpPr>
                <p:grpSpPr>
                  <a:xfrm>
                    <a:off x="500034" y="2357430"/>
                    <a:ext cx="857256" cy="785818"/>
                    <a:chOff x="500034" y="2357430"/>
                    <a:chExt cx="857256" cy="785818"/>
                  </a:xfrm>
                </p:grpSpPr>
                <p:sp>
                  <p:nvSpPr>
                    <p:cNvPr id="19" name="Прямоугольник 18"/>
                    <p:cNvSpPr/>
                    <p:nvPr/>
                  </p:nvSpPr>
                  <p:spPr>
                    <a:xfrm>
                      <a:off x="857224" y="2357430"/>
                      <a:ext cx="500066" cy="78581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20" name="Прямая соединительная линия 19"/>
                    <p:cNvCxnSpPr/>
                    <p:nvPr/>
                  </p:nvCxnSpPr>
                  <p:spPr>
                    <a:xfrm>
                      <a:off x="500034" y="2571744"/>
                      <a:ext cx="35719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Прямая соединительная линия 20"/>
                    <p:cNvCxnSpPr/>
                    <p:nvPr/>
                  </p:nvCxnSpPr>
                  <p:spPr>
                    <a:xfrm>
                      <a:off x="500034" y="2857496"/>
                      <a:ext cx="357190" cy="1588"/>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0" name="Группа 13"/>
                  <p:cNvGrpSpPr/>
                  <p:nvPr/>
                </p:nvGrpSpPr>
                <p:grpSpPr>
                  <a:xfrm>
                    <a:off x="500034" y="3286124"/>
                    <a:ext cx="857256" cy="785818"/>
                    <a:chOff x="500034" y="2357430"/>
                    <a:chExt cx="857256" cy="785818"/>
                  </a:xfrm>
                </p:grpSpPr>
                <p:sp>
                  <p:nvSpPr>
                    <p:cNvPr id="16" name="Прямоугольник 15"/>
                    <p:cNvSpPr/>
                    <p:nvPr/>
                  </p:nvSpPr>
                  <p:spPr>
                    <a:xfrm>
                      <a:off x="857224" y="2357430"/>
                      <a:ext cx="500066" cy="78581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7" name="Прямая соединительная линия 16"/>
                    <p:cNvCxnSpPr/>
                    <p:nvPr/>
                  </p:nvCxnSpPr>
                  <p:spPr>
                    <a:xfrm>
                      <a:off x="500034" y="2571744"/>
                      <a:ext cx="35719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Прямая соединительная линия 17"/>
                    <p:cNvCxnSpPr/>
                    <p:nvPr/>
                  </p:nvCxnSpPr>
                  <p:spPr>
                    <a:xfrm>
                      <a:off x="500034" y="2857496"/>
                      <a:ext cx="357190" cy="1588"/>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11" name="Прямая соединительная линия 10"/>
                  <p:cNvCxnSpPr/>
                  <p:nvPr/>
                </p:nvCxnSpPr>
                <p:spPr>
                  <a:xfrm>
                    <a:off x="1357290" y="2857496"/>
                    <a:ext cx="285752"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Прямая соединительная линия 11"/>
                  <p:cNvCxnSpPr/>
                  <p:nvPr/>
                </p:nvCxnSpPr>
                <p:spPr>
                  <a:xfrm>
                    <a:off x="1357290" y="3643314"/>
                    <a:ext cx="285752" cy="1588"/>
                  </a:xfrm>
                  <a:prstGeom prst="line">
                    <a:avLst/>
                  </a:prstGeom>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857224" y="2357430"/>
                    <a:ext cx="341760" cy="369332"/>
                  </a:xfrm>
                  <a:prstGeom prst="rect">
                    <a:avLst/>
                  </a:prstGeom>
                  <a:noFill/>
                </p:spPr>
                <p:txBody>
                  <a:bodyPr wrap="none" rtlCol="0">
                    <a:spAutoFit/>
                  </a:bodyPr>
                  <a:lstStyle/>
                  <a:p>
                    <a:r>
                      <a:rPr lang="en-GB" dirty="0" smtClean="0"/>
                      <a:t>&amp;</a:t>
                    </a:r>
                    <a:endParaRPr lang="ru-RU" dirty="0"/>
                  </a:p>
                </p:txBody>
              </p:sp>
              <p:sp>
                <p:nvSpPr>
                  <p:cNvPr id="14" name="TextBox 13"/>
                  <p:cNvSpPr txBox="1"/>
                  <p:nvPr/>
                </p:nvSpPr>
                <p:spPr>
                  <a:xfrm>
                    <a:off x="857224" y="3286124"/>
                    <a:ext cx="341760" cy="369332"/>
                  </a:xfrm>
                  <a:prstGeom prst="rect">
                    <a:avLst/>
                  </a:prstGeom>
                  <a:noFill/>
                </p:spPr>
                <p:txBody>
                  <a:bodyPr wrap="none" rtlCol="0">
                    <a:spAutoFit/>
                  </a:bodyPr>
                  <a:lstStyle/>
                  <a:p>
                    <a:r>
                      <a:rPr lang="en-GB" dirty="0" smtClean="0"/>
                      <a:t>&amp;</a:t>
                    </a:r>
                    <a:endParaRPr lang="ru-RU" dirty="0"/>
                  </a:p>
                </p:txBody>
              </p:sp>
              <p:sp>
                <p:nvSpPr>
                  <p:cNvPr id="15" name="TextBox 14"/>
                  <p:cNvSpPr txBox="1"/>
                  <p:nvPr/>
                </p:nvSpPr>
                <p:spPr>
                  <a:xfrm>
                    <a:off x="1643042" y="2571744"/>
                    <a:ext cx="341760" cy="369332"/>
                  </a:xfrm>
                  <a:prstGeom prst="rect">
                    <a:avLst/>
                  </a:prstGeom>
                  <a:noFill/>
                </p:spPr>
                <p:txBody>
                  <a:bodyPr wrap="none" rtlCol="0">
                    <a:spAutoFit/>
                  </a:bodyPr>
                  <a:lstStyle/>
                  <a:p>
                    <a:r>
                      <a:rPr lang="en-GB" dirty="0" smtClean="0"/>
                      <a:t>&amp;</a:t>
                    </a:r>
                    <a:endParaRPr lang="ru-RU" dirty="0"/>
                  </a:p>
                </p:txBody>
              </p:sp>
            </p:grpSp>
            <p:cxnSp>
              <p:nvCxnSpPr>
                <p:cNvPr id="7" name="Прямая соединительная линия 6"/>
                <p:cNvCxnSpPr/>
                <p:nvPr/>
              </p:nvCxnSpPr>
              <p:spPr>
                <a:xfrm>
                  <a:off x="2357422" y="3286124"/>
                  <a:ext cx="285752" cy="1588"/>
                </a:xfrm>
                <a:prstGeom prst="line">
                  <a:avLst/>
                </a:prstGeom>
              </p:spPr>
              <p:style>
                <a:lnRef idx="1">
                  <a:schemeClr val="accent1"/>
                </a:lnRef>
                <a:fillRef idx="0">
                  <a:schemeClr val="accent1"/>
                </a:fillRef>
                <a:effectRef idx="0">
                  <a:schemeClr val="accent1"/>
                </a:effectRef>
                <a:fontRef idx="minor">
                  <a:schemeClr val="tx1"/>
                </a:fontRef>
              </p:style>
            </p:cxnSp>
          </p:grpSp>
          <p:sp>
            <p:nvSpPr>
              <p:cNvPr id="25" name="TextBox 24"/>
              <p:cNvSpPr txBox="1"/>
              <p:nvPr/>
            </p:nvSpPr>
            <p:spPr>
              <a:xfrm>
                <a:off x="500034" y="2786058"/>
                <a:ext cx="396262" cy="369332"/>
              </a:xfrm>
              <a:prstGeom prst="rect">
                <a:avLst/>
              </a:prstGeom>
              <a:noFill/>
            </p:spPr>
            <p:txBody>
              <a:bodyPr wrap="none" rtlCol="0">
                <a:spAutoFit/>
              </a:bodyPr>
              <a:lstStyle/>
              <a:p>
                <a:r>
                  <a:rPr lang="ru-RU" dirty="0" smtClean="0"/>
                  <a:t>Х</a:t>
                </a:r>
                <a:r>
                  <a:rPr lang="ru-RU" sz="1400" dirty="0" smtClean="0"/>
                  <a:t>3</a:t>
                </a:r>
                <a:endParaRPr lang="ru-RU" dirty="0"/>
              </a:p>
            </p:txBody>
          </p:sp>
          <p:sp>
            <p:nvSpPr>
              <p:cNvPr id="26" name="TextBox 25"/>
              <p:cNvSpPr txBox="1"/>
              <p:nvPr/>
            </p:nvSpPr>
            <p:spPr>
              <a:xfrm>
                <a:off x="500034" y="2428868"/>
                <a:ext cx="396262" cy="369332"/>
              </a:xfrm>
              <a:prstGeom prst="rect">
                <a:avLst/>
              </a:prstGeom>
              <a:noFill/>
            </p:spPr>
            <p:txBody>
              <a:bodyPr wrap="none" rtlCol="0">
                <a:spAutoFit/>
              </a:bodyPr>
              <a:lstStyle/>
              <a:p>
                <a:r>
                  <a:rPr lang="ru-RU" dirty="0" smtClean="0"/>
                  <a:t>Х</a:t>
                </a:r>
                <a:r>
                  <a:rPr lang="ru-RU" sz="1400" dirty="0" smtClean="0"/>
                  <a:t>2</a:t>
                </a:r>
                <a:endParaRPr lang="ru-RU" dirty="0"/>
              </a:p>
            </p:txBody>
          </p:sp>
          <p:sp>
            <p:nvSpPr>
              <p:cNvPr id="27" name="TextBox 26"/>
              <p:cNvSpPr txBox="1"/>
              <p:nvPr/>
            </p:nvSpPr>
            <p:spPr>
              <a:xfrm>
                <a:off x="500034" y="1643050"/>
                <a:ext cx="396262" cy="369332"/>
              </a:xfrm>
              <a:prstGeom prst="rect">
                <a:avLst/>
              </a:prstGeom>
              <a:noFill/>
            </p:spPr>
            <p:txBody>
              <a:bodyPr wrap="none" rtlCol="0">
                <a:spAutoFit/>
              </a:bodyPr>
              <a:lstStyle/>
              <a:p>
                <a:r>
                  <a:rPr lang="ru-RU" dirty="0" smtClean="0"/>
                  <a:t>Х</a:t>
                </a:r>
                <a:r>
                  <a:rPr lang="ru-RU" sz="1400" dirty="0" smtClean="0"/>
                  <a:t>1</a:t>
                </a:r>
                <a:endParaRPr lang="ru-RU" dirty="0"/>
              </a:p>
            </p:txBody>
          </p:sp>
          <p:sp>
            <p:nvSpPr>
              <p:cNvPr id="28" name="TextBox 27"/>
              <p:cNvSpPr txBox="1"/>
              <p:nvPr/>
            </p:nvSpPr>
            <p:spPr>
              <a:xfrm>
                <a:off x="500034" y="1214422"/>
                <a:ext cx="396262" cy="369332"/>
              </a:xfrm>
              <a:prstGeom prst="rect">
                <a:avLst/>
              </a:prstGeom>
              <a:noFill/>
            </p:spPr>
            <p:txBody>
              <a:bodyPr wrap="none" rtlCol="0">
                <a:spAutoFit/>
              </a:bodyPr>
              <a:lstStyle/>
              <a:p>
                <a:r>
                  <a:rPr lang="ru-RU" dirty="0" smtClean="0"/>
                  <a:t>Х</a:t>
                </a:r>
                <a:r>
                  <a:rPr lang="ru-RU" sz="1400" dirty="0" smtClean="0"/>
                  <a:t>0</a:t>
                </a:r>
                <a:endParaRPr lang="ru-RU" dirty="0"/>
              </a:p>
            </p:txBody>
          </p:sp>
          <p:sp>
            <p:nvSpPr>
              <p:cNvPr id="29" name="TextBox 28"/>
              <p:cNvSpPr txBox="1"/>
              <p:nvPr/>
            </p:nvSpPr>
            <p:spPr>
              <a:xfrm>
                <a:off x="1857356" y="1428736"/>
                <a:ext cx="317716" cy="369332"/>
              </a:xfrm>
              <a:prstGeom prst="rect">
                <a:avLst/>
              </a:prstGeom>
              <a:noFill/>
            </p:spPr>
            <p:txBody>
              <a:bodyPr wrap="none" rtlCol="0">
                <a:spAutoFit/>
              </a:bodyPr>
              <a:lstStyle/>
              <a:p>
                <a:r>
                  <a:rPr lang="ru-RU" dirty="0" smtClean="0"/>
                  <a:t>А</a:t>
                </a:r>
                <a:endParaRPr lang="ru-RU" dirty="0"/>
              </a:p>
            </p:txBody>
          </p:sp>
          <p:sp>
            <p:nvSpPr>
              <p:cNvPr id="30" name="TextBox 29"/>
              <p:cNvSpPr txBox="1"/>
              <p:nvPr/>
            </p:nvSpPr>
            <p:spPr>
              <a:xfrm>
                <a:off x="1904846" y="2428868"/>
                <a:ext cx="309700" cy="369332"/>
              </a:xfrm>
              <a:prstGeom prst="rect">
                <a:avLst/>
              </a:prstGeom>
              <a:noFill/>
            </p:spPr>
            <p:txBody>
              <a:bodyPr wrap="none" rtlCol="0">
                <a:spAutoFit/>
              </a:bodyPr>
              <a:lstStyle/>
              <a:p>
                <a:r>
                  <a:rPr lang="ru-RU" dirty="0" smtClean="0"/>
                  <a:t>В</a:t>
                </a:r>
                <a:endParaRPr lang="ru-RU" dirty="0"/>
              </a:p>
            </p:txBody>
          </p:sp>
          <p:sp>
            <p:nvSpPr>
              <p:cNvPr id="31" name="TextBox 30"/>
              <p:cNvSpPr txBox="1"/>
              <p:nvPr/>
            </p:nvSpPr>
            <p:spPr>
              <a:xfrm>
                <a:off x="2786050" y="1916660"/>
                <a:ext cx="306494" cy="369332"/>
              </a:xfrm>
              <a:prstGeom prst="rect">
                <a:avLst/>
              </a:prstGeom>
              <a:noFill/>
            </p:spPr>
            <p:txBody>
              <a:bodyPr wrap="none" rtlCol="0">
                <a:spAutoFit/>
              </a:bodyPr>
              <a:lstStyle/>
              <a:p>
                <a:r>
                  <a:rPr lang="ru-RU" dirty="0" smtClean="0"/>
                  <a:t>У</a:t>
                </a:r>
                <a:endParaRPr lang="ru-RU" dirty="0"/>
              </a:p>
            </p:txBody>
          </p:sp>
        </p:grpSp>
        <p:grpSp>
          <p:nvGrpSpPr>
            <p:cNvPr id="46" name="Группа 45"/>
            <p:cNvGrpSpPr/>
            <p:nvPr/>
          </p:nvGrpSpPr>
          <p:grpSpPr>
            <a:xfrm>
              <a:off x="3500430" y="1071546"/>
              <a:ext cx="5333708" cy="2583910"/>
              <a:chOff x="3500430" y="1071546"/>
              <a:chExt cx="5333708" cy="2583910"/>
            </a:xfrm>
          </p:grpSpPr>
          <p:cxnSp>
            <p:nvCxnSpPr>
              <p:cNvPr id="22" name="Прямая со стрелкой 21"/>
              <p:cNvCxnSpPr/>
              <p:nvPr/>
            </p:nvCxnSpPr>
            <p:spPr>
              <a:xfrm rot="5400000" flipH="1" flipV="1">
                <a:off x="2820974" y="2178041"/>
                <a:ext cx="2214578"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3" name="Прямая со стрелкой 22"/>
              <p:cNvCxnSpPr/>
              <p:nvPr/>
            </p:nvCxnSpPr>
            <p:spPr>
              <a:xfrm flipV="1">
                <a:off x="3929058" y="3213892"/>
                <a:ext cx="4786346" cy="7143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3500430" y="2559602"/>
                <a:ext cx="396262" cy="369332"/>
              </a:xfrm>
              <a:prstGeom prst="rect">
                <a:avLst/>
              </a:prstGeom>
              <a:noFill/>
            </p:spPr>
            <p:txBody>
              <a:bodyPr wrap="none" rtlCol="0">
                <a:spAutoFit/>
              </a:bodyPr>
              <a:lstStyle/>
              <a:p>
                <a:r>
                  <a:rPr lang="ru-RU" dirty="0" smtClean="0"/>
                  <a:t>Х</a:t>
                </a:r>
                <a:r>
                  <a:rPr lang="en-GB" sz="1400" dirty="0" smtClean="0"/>
                  <a:t>3</a:t>
                </a:r>
                <a:endParaRPr lang="ru-RU" dirty="0"/>
              </a:p>
            </p:txBody>
          </p:sp>
          <p:sp>
            <p:nvSpPr>
              <p:cNvPr id="32" name="TextBox 31"/>
              <p:cNvSpPr txBox="1"/>
              <p:nvPr/>
            </p:nvSpPr>
            <p:spPr>
              <a:xfrm>
                <a:off x="8572528" y="3286124"/>
                <a:ext cx="261610" cy="369332"/>
              </a:xfrm>
              <a:prstGeom prst="rect">
                <a:avLst/>
              </a:prstGeom>
              <a:noFill/>
            </p:spPr>
            <p:txBody>
              <a:bodyPr wrap="none" rtlCol="0">
                <a:spAutoFit/>
              </a:bodyPr>
              <a:lstStyle/>
              <a:p>
                <a:r>
                  <a:rPr lang="en-GB" dirty="0" smtClean="0"/>
                  <a:t>t</a:t>
                </a:r>
                <a:endParaRPr lang="ru-RU" dirty="0"/>
              </a:p>
            </p:txBody>
          </p:sp>
          <p:cxnSp>
            <p:nvCxnSpPr>
              <p:cNvPr id="34" name="Прямая соединительная линия 33"/>
              <p:cNvCxnSpPr/>
              <p:nvPr/>
            </p:nvCxnSpPr>
            <p:spPr>
              <a:xfrm flipV="1">
                <a:off x="3929058" y="1357298"/>
                <a:ext cx="4714908" cy="71438"/>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Прямая соединительная линия 34"/>
              <p:cNvCxnSpPr/>
              <p:nvPr/>
            </p:nvCxnSpPr>
            <p:spPr>
              <a:xfrm flipV="1">
                <a:off x="3929058" y="1643050"/>
                <a:ext cx="4714908" cy="71438"/>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Прямая соединительная линия 35"/>
              <p:cNvCxnSpPr/>
              <p:nvPr/>
            </p:nvCxnSpPr>
            <p:spPr>
              <a:xfrm flipV="1">
                <a:off x="3929058" y="1928802"/>
                <a:ext cx="4714908" cy="71438"/>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Прямая соединительная линия 36"/>
              <p:cNvCxnSpPr/>
              <p:nvPr/>
            </p:nvCxnSpPr>
            <p:spPr>
              <a:xfrm flipV="1">
                <a:off x="3929058" y="2357430"/>
                <a:ext cx="4714908" cy="71438"/>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Прямая соединительная линия 37"/>
              <p:cNvCxnSpPr/>
              <p:nvPr/>
            </p:nvCxnSpPr>
            <p:spPr>
              <a:xfrm flipV="1">
                <a:off x="3929058" y="2643182"/>
                <a:ext cx="4714908" cy="71438"/>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Прямая соединительная линия 38"/>
              <p:cNvCxnSpPr/>
              <p:nvPr/>
            </p:nvCxnSpPr>
            <p:spPr>
              <a:xfrm flipV="1">
                <a:off x="3929058" y="2928934"/>
                <a:ext cx="4714908" cy="71438"/>
              </a:xfrm>
              <a:prstGeom prst="line">
                <a:avLst/>
              </a:prstGeom>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3500430" y="2143116"/>
                <a:ext cx="396262" cy="369332"/>
              </a:xfrm>
              <a:prstGeom prst="rect">
                <a:avLst/>
              </a:prstGeom>
              <a:noFill/>
            </p:spPr>
            <p:txBody>
              <a:bodyPr wrap="none" rtlCol="0">
                <a:spAutoFit/>
              </a:bodyPr>
              <a:lstStyle/>
              <a:p>
                <a:r>
                  <a:rPr lang="ru-RU" dirty="0" smtClean="0"/>
                  <a:t>Х</a:t>
                </a:r>
                <a:r>
                  <a:rPr lang="en-GB" sz="1400" dirty="0" smtClean="0"/>
                  <a:t>2</a:t>
                </a:r>
                <a:endParaRPr lang="ru-RU" dirty="0"/>
              </a:p>
            </p:txBody>
          </p:sp>
          <p:sp>
            <p:nvSpPr>
              <p:cNvPr id="41" name="TextBox 40"/>
              <p:cNvSpPr txBox="1"/>
              <p:nvPr/>
            </p:nvSpPr>
            <p:spPr>
              <a:xfrm>
                <a:off x="3500430" y="1559470"/>
                <a:ext cx="396262" cy="369332"/>
              </a:xfrm>
              <a:prstGeom prst="rect">
                <a:avLst/>
              </a:prstGeom>
              <a:noFill/>
            </p:spPr>
            <p:txBody>
              <a:bodyPr wrap="none" rtlCol="0">
                <a:spAutoFit/>
              </a:bodyPr>
              <a:lstStyle/>
              <a:p>
                <a:r>
                  <a:rPr lang="ru-RU" dirty="0" smtClean="0"/>
                  <a:t>Х</a:t>
                </a:r>
                <a:r>
                  <a:rPr lang="en-GB" sz="1400" dirty="0" smtClean="0"/>
                  <a:t>1</a:t>
                </a:r>
                <a:endParaRPr lang="ru-RU" dirty="0"/>
              </a:p>
            </p:txBody>
          </p:sp>
          <p:sp>
            <p:nvSpPr>
              <p:cNvPr id="42" name="TextBox 41"/>
              <p:cNvSpPr txBox="1"/>
              <p:nvPr/>
            </p:nvSpPr>
            <p:spPr>
              <a:xfrm>
                <a:off x="3500430" y="1214422"/>
                <a:ext cx="396262" cy="369332"/>
              </a:xfrm>
              <a:prstGeom prst="rect">
                <a:avLst/>
              </a:prstGeom>
              <a:noFill/>
            </p:spPr>
            <p:txBody>
              <a:bodyPr wrap="none" rtlCol="0">
                <a:spAutoFit/>
              </a:bodyPr>
              <a:lstStyle/>
              <a:p>
                <a:r>
                  <a:rPr lang="ru-RU" dirty="0" smtClean="0"/>
                  <a:t>Х</a:t>
                </a:r>
                <a:r>
                  <a:rPr lang="ru-RU" sz="1400" dirty="0" smtClean="0"/>
                  <a:t>0</a:t>
                </a:r>
                <a:endParaRPr lang="ru-RU" dirty="0"/>
              </a:p>
            </p:txBody>
          </p:sp>
          <p:sp>
            <p:nvSpPr>
              <p:cNvPr id="43" name="TextBox 42"/>
              <p:cNvSpPr txBox="1"/>
              <p:nvPr/>
            </p:nvSpPr>
            <p:spPr>
              <a:xfrm>
                <a:off x="3539904" y="1857364"/>
                <a:ext cx="317716" cy="369332"/>
              </a:xfrm>
              <a:prstGeom prst="rect">
                <a:avLst/>
              </a:prstGeom>
              <a:noFill/>
            </p:spPr>
            <p:txBody>
              <a:bodyPr wrap="none" rtlCol="0">
                <a:spAutoFit/>
              </a:bodyPr>
              <a:lstStyle/>
              <a:p>
                <a:r>
                  <a:rPr lang="en-GB" dirty="0" smtClean="0"/>
                  <a:t>A</a:t>
                </a:r>
                <a:endParaRPr lang="ru-RU" dirty="0"/>
              </a:p>
            </p:txBody>
          </p:sp>
          <p:sp>
            <p:nvSpPr>
              <p:cNvPr id="44" name="TextBox 43"/>
              <p:cNvSpPr txBox="1"/>
              <p:nvPr/>
            </p:nvSpPr>
            <p:spPr>
              <a:xfrm>
                <a:off x="3619358" y="2845354"/>
                <a:ext cx="309700" cy="369332"/>
              </a:xfrm>
              <a:prstGeom prst="rect">
                <a:avLst/>
              </a:prstGeom>
              <a:noFill/>
            </p:spPr>
            <p:txBody>
              <a:bodyPr wrap="none" rtlCol="0">
                <a:spAutoFit/>
              </a:bodyPr>
              <a:lstStyle/>
              <a:p>
                <a:r>
                  <a:rPr lang="en-GB" dirty="0" smtClean="0"/>
                  <a:t>B</a:t>
                </a:r>
                <a:endParaRPr lang="ru-RU" dirty="0"/>
              </a:p>
            </p:txBody>
          </p:sp>
          <p:sp>
            <p:nvSpPr>
              <p:cNvPr id="45" name="TextBox 44"/>
              <p:cNvSpPr txBox="1"/>
              <p:nvPr/>
            </p:nvSpPr>
            <p:spPr>
              <a:xfrm>
                <a:off x="3622564" y="3071810"/>
                <a:ext cx="306494" cy="369332"/>
              </a:xfrm>
              <a:prstGeom prst="rect">
                <a:avLst/>
              </a:prstGeom>
              <a:noFill/>
            </p:spPr>
            <p:txBody>
              <a:bodyPr wrap="none" rtlCol="0">
                <a:spAutoFit/>
              </a:bodyPr>
              <a:lstStyle/>
              <a:p>
                <a:r>
                  <a:rPr lang="ru-RU" dirty="0" smtClean="0"/>
                  <a:t>У</a:t>
                </a:r>
                <a:endParaRPr lang="ru-RU" dirty="0"/>
              </a:p>
            </p:txBody>
          </p:sp>
        </p:grpSp>
      </p:grpSp>
      <p:grpSp>
        <p:nvGrpSpPr>
          <p:cNvPr id="67" name="Группа 66"/>
          <p:cNvGrpSpPr/>
          <p:nvPr/>
        </p:nvGrpSpPr>
        <p:grpSpPr>
          <a:xfrm>
            <a:off x="428596" y="3071810"/>
            <a:ext cx="7572428" cy="2503719"/>
            <a:chOff x="428596" y="3571876"/>
            <a:chExt cx="7572428" cy="2503719"/>
          </a:xfrm>
        </p:grpSpPr>
        <p:sp>
          <p:nvSpPr>
            <p:cNvPr id="48" name="TextBox 47"/>
            <p:cNvSpPr txBox="1"/>
            <p:nvPr/>
          </p:nvSpPr>
          <p:spPr>
            <a:xfrm>
              <a:off x="428596" y="3571876"/>
              <a:ext cx="4977068" cy="369332"/>
            </a:xfrm>
            <a:prstGeom prst="rect">
              <a:avLst/>
            </a:prstGeom>
            <a:noFill/>
          </p:spPr>
          <p:txBody>
            <a:bodyPr wrap="none" rtlCol="0">
              <a:spAutoFit/>
            </a:bodyPr>
            <a:lstStyle/>
            <a:p>
              <a:r>
                <a:rPr lang="ru-RU" dirty="0" smtClean="0"/>
                <a:t>Предположим, что на все входы мы подаем «0».</a:t>
              </a:r>
            </a:p>
          </p:txBody>
        </p:sp>
        <p:sp>
          <p:nvSpPr>
            <p:cNvPr id="49" name="TextBox 48"/>
            <p:cNvSpPr txBox="1"/>
            <p:nvPr/>
          </p:nvSpPr>
          <p:spPr>
            <a:xfrm>
              <a:off x="500034" y="4000504"/>
              <a:ext cx="891591" cy="646331"/>
            </a:xfrm>
            <a:prstGeom prst="rect">
              <a:avLst/>
            </a:prstGeom>
            <a:noFill/>
          </p:spPr>
          <p:txBody>
            <a:bodyPr wrap="none" rtlCol="0">
              <a:spAutoFit/>
            </a:bodyPr>
            <a:lstStyle/>
            <a:p>
              <a:r>
                <a:rPr lang="ru-RU" dirty="0" smtClean="0"/>
                <a:t>Х</a:t>
              </a:r>
              <a:r>
                <a:rPr lang="ru-RU" sz="1400" dirty="0" smtClean="0"/>
                <a:t>0</a:t>
              </a:r>
              <a:r>
                <a:rPr lang="ru-RU" dirty="0" smtClean="0"/>
                <a:t>=«0»</a:t>
              </a:r>
            </a:p>
            <a:p>
              <a:r>
                <a:rPr lang="ru-RU" dirty="0" smtClean="0"/>
                <a:t>Х</a:t>
              </a:r>
              <a:r>
                <a:rPr lang="ru-RU" sz="1400" dirty="0" smtClean="0"/>
                <a:t>1</a:t>
              </a:r>
              <a:r>
                <a:rPr lang="ru-RU" dirty="0" smtClean="0"/>
                <a:t>=«0»</a:t>
              </a:r>
              <a:endParaRPr lang="ru-RU" dirty="0"/>
            </a:p>
          </p:txBody>
        </p:sp>
        <p:sp>
          <p:nvSpPr>
            <p:cNvPr id="50" name="Правая фигурная скобка 49"/>
            <p:cNvSpPr/>
            <p:nvPr/>
          </p:nvSpPr>
          <p:spPr>
            <a:xfrm>
              <a:off x="1214414" y="4000504"/>
              <a:ext cx="428628" cy="64294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51" name="TextBox 50"/>
            <p:cNvSpPr txBox="1"/>
            <p:nvPr/>
          </p:nvSpPr>
          <p:spPr>
            <a:xfrm>
              <a:off x="1643042" y="4143380"/>
              <a:ext cx="929678" cy="646331"/>
            </a:xfrm>
            <a:prstGeom prst="rect">
              <a:avLst/>
            </a:prstGeom>
            <a:noFill/>
          </p:spPr>
          <p:txBody>
            <a:bodyPr wrap="none" rtlCol="0">
              <a:spAutoFit/>
            </a:bodyPr>
            <a:lstStyle/>
            <a:p>
              <a:pPr algn="ctr"/>
              <a:r>
                <a:rPr lang="ru-RU" dirty="0" smtClean="0"/>
                <a:t>А=«0»</a:t>
              </a:r>
            </a:p>
            <a:p>
              <a:pPr algn="ctr"/>
              <a:r>
                <a:rPr lang="ru-RU" dirty="0" smtClean="0"/>
                <a:t>(выход)</a:t>
              </a:r>
              <a:endParaRPr lang="ru-RU" dirty="0"/>
            </a:p>
          </p:txBody>
        </p:sp>
        <p:grpSp>
          <p:nvGrpSpPr>
            <p:cNvPr id="58" name="Группа 57"/>
            <p:cNvGrpSpPr/>
            <p:nvPr/>
          </p:nvGrpSpPr>
          <p:grpSpPr>
            <a:xfrm>
              <a:off x="3285132" y="4000504"/>
              <a:ext cx="2072686" cy="789207"/>
              <a:chOff x="3285132" y="4000504"/>
              <a:chExt cx="2072686" cy="789207"/>
            </a:xfrm>
          </p:grpSpPr>
          <p:sp>
            <p:nvSpPr>
              <p:cNvPr id="52" name="TextBox 51"/>
              <p:cNvSpPr txBox="1"/>
              <p:nvPr/>
            </p:nvSpPr>
            <p:spPr>
              <a:xfrm>
                <a:off x="3285132" y="4000504"/>
                <a:ext cx="891591" cy="646331"/>
              </a:xfrm>
              <a:prstGeom prst="rect">
                <a:avLst/>
              </a:prstGeom>
              <a:noFill/>
            </p:spPr>
            <p:txBody>
              <a:bodyPr wrap="none" rtlCol="0">
                <a:spAutoFit/>
              </a:bodyPr>
              <a:lstStyle/>
              <a:p>
                <a:r>
                  <a:rPr lang="ru-RU" dirty="0" smtClean="0"/>
                  <a:t>Х</a:t>
                </a:r>
                <a:r>
                  <a:rPr lang="ru-RU" sz="1400" dirty="0" smtClean="0"/>
                  <a:t>2</a:t>
                </a:r>
                <a:r>
                  <a:rPr lang="ru-RU" dirty="0" smtClean="0"/>
                  <a:t>=«0»</a:t>
                </a:r>
              </a:p>
              <a:p>
                <a:r>
                  <a:rPr lang="ru-RU" dirty="0" smtClean="0"/>
                  <a:t>Х</a:t>
                </a:r>
                <a:r>
                  <a:rPr lang="ru-RU" sz="1400" dirty="0" smtClean="0"/>
                  <a:t>3</a:t>
                </a:r>
                <a:r>
                  <a:rPr lang="ru-RU" dirty="0" smtClean="0"/>
                  <a:t>=«0»</a:t>
                </a:r>
                <a:endParaRPr lang="ru-RU" dirty="0"/>
              </a:p>
            </p:txBody>
          </p:sp>
          <p:sp>
            <p:nvSpPr>
              <p:cNvPr id="53" name="Правая фигурная скобка 52"/>
              <p:cNvSpPr/>
              <p:nvPr/>
            </p:nvSpPr>
            <p:spPr>
              <a:xfrm>
                <a:off x="3999512" y="4000504"/>
                <a:ext cx="428628" cy="64294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54" name="TextBox 53"/>
              <p:cNvSpPr txBox="1"/>
              <p:nvPr/>
            </p:nvSpPr>
            <p:spPr>
              <a:xfrm>
                <a:off x="4428140" y="4143380"/>
                <a:ext cx="929678" cy="646331"/>
              </a:xfrm>
              <a:prstGeom prst="rect">
                <a:avLst/>
              </a:prstGeom>
              <a:noFill/>
            </p:spPr>
            <p:txBody>
              <a:bodyPr wrap="none" rtlCol="0">
                <a:spAutoFit/>
              </a:bodyPr>
              <a:lstStyle/>
              <a:p>
                <a:pPr algn="ctr"/>
                <a:r>
                  <a:rPr lang="ru-RU" dirty="0" smtClean="0"/>
                  <a:t>В=«0»</a:t>
                </a:r>
              </a:p>
              <a:p>
                <a:pPr algn="ctr"/>
                <a:r>
                  <a:rPr lang="ru-RU" dirty="0" smtClean="0"/>
                  <a:t>(выход)</a:t>
                </a:r>
                <a:endParaRPr lang="ru-RU" dirty="0"/>
              </a:p>
            </p:txBody>
          </p:sp>
        </p:grpSp>
        <p:sp>
          <p:nvSpPr>
            <p:cNvPr id="55" name="TextBox 54"/>
            <p:cNvSpPr txBox="1"/>
            <p:nvPr/>
          </p:nvSpPr>
          <p:spPr>
            <a:xfrm>
              <a:off x="5928338" y="4000504"/>
              <a:ext cx="787395" cy="646331"/>
            </a:xfrm>
            <a:prstGeom prst="rect">
              <a:avLst/>
            </a:prstGeom>
            <a:noFill/>
          </p:spPr>
          <p:txBody>
            <a:bodyPr wrap="none" rtlCol="0">
              <a:spAutoFit/>
            </a:bodyPr>
            <a:lstStyle/>
            <a:p>
              <a:r>
                <a:rPr lang="ru-RU" dirty="0" smtClean="0"/>
                <a:t>А=«0»</a:t>
              </a:r>
            </a:p>
            <a:p>
              <a:r>
                <a:rPr lang="ru-RU" dirty="0" smtClean="0"/>
                <a:t>В=«0»</a:t>
              </a:r>
              <a:endParaRPr lang="ru-RU" dirty="0"/>
            </a:p>
          </p:txBody>
        </p:sp>
        <p:sp>
          <p:nvSpPr>
            <p:cNvPr id="56" name="Правая фигурная скобка 55"/>
            <p:cNvSpPr/>
            <p:nvPr/>
          </p:nvSpPr>
          <p:spPr>
            <a:xfrm>
              <a:off x="6642718" y="4000504"/>
              <a:ext cx="428628" cy="64294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57" name="TextBox 56"/>
            <p:cNvSpPr txBox="1"/>
            <p:nvPr/>
          </p:nvSpPr>
          <p:spPr>
            <a:xfrm>
              <a:off x="7071346" y="4143380"/>
              <a:ext cx="929678" cy="646331"/>
            </a:xfrm>
            <a:prstGeom prst="rect">
              <a:avLst/>
            </a:prstGeom>
            <a:noFill/>
          </p:spPr>
          <p:txBody>
            <a:bodyPr wrap="none" rtlCol="0">
              <a:spAutoFit/>
            </a:bodyPr>
            <a:lstStyle/>
            <a:p>
              <a:pPr algn="ctr"/>
              <a:r>
                <a:rPr lang="ru-RU" dirty="0" smtClean="0"/>
                <a:t>У=«0»</a:t>
              </a:r>
            </a:p>
            <a:p>
              <a:pPr algn="ctr"/>
              <a:r>
                <a:rPr lang="ru-RU" dirty="0" smtClean="0"/>
                <a:t>(выход)</a:t>
              </a:r>
              <a:endParaRPr lang="ru-RU" dirty="0"/>
            </a:p>
          </p:txBody>
        </p:sp>
        <p:sp>
          <p:nvSpPr>
            <p:cNvPr id="59" name="TextBox 58"/>
            <p:cNvSpPr txBox="1"/>
            <p:nvPr/>
          </p:nvSpPr>
          <p:spPr>
            <a:xfrm>
              <a:off x="500034" y="4786322"/>
              <a:ext cx="4082080" cy="369332"/>
            </a:xfrm>
            <a:prstGeom prst="rect">
              <a:avLst/>
            </a:prstGeom>
            <a:noFill/>
          </p:spPr>
          <p:txBody>
            <a:bodyPr wrap="none" rtlCol="0">
              <a:spAutoFit/>
            </a:bodyPr>
            <a:lstStyle/>
            <a:p>
              <a:r>
                <a:rPr lang="ru-RU" dirty="0" smtClean="0"/>
                <a:t>Меняем одновременно сигналы на «1»</a:t>
              </a:r>
              <a:endParaRPr lang="ru-RU" dirty="0"/>
            </a:p>
          </p:txBody>
        </p:sp>
        <p:sp>
          <p:nvSpPr>
            <p:cNvPr id="60" name="TextBox 59"/>
            <p:cNvSpPr txBox="1"/>
            <p:nvPr/>
          </p:nvSpPr>
          <p:spPr>
            <a:xfrm>
              <a:off x="571472" y="5286388"/>
              <a:ext cx="891591" cy="646331"/>
            </a:xfrm>
            <a:prstGeom prst="rect">
              <a:avLst/>
            </a:prstGeom>
            <a:noFill/>
          </p:spPr>
          <p:txBody>
            <a:bodyPr wrap="none" rtlCol="0">
              <a:spAutoFit/>
            </a:bodyPr>
            <a:lstStyle/>
            <a:p>
              <a:r>
                <a:rPr lang="ru-RU" dirty="0" smtClean="0"/>
                <a:t>Х</a:t>
              </a:r>
              <a:r>
                <a:rPr lang="ru-RU" sz="1400" dirty="0" smtClean="0"/>
                <a:t>0</a:t>
              </a:r>
              <a:r>
                <a:rPr lang="ru-RU" dirty="0" smtClean="0"/>
                <a:t>=«1»</a:t>
              </a:r>
            </a:p>
            <a:p>
              <a:r>
                <a:rPr lang="ru-RU" dirty="0" smtClean="0"/>
                <a:t>Х</a:t>
              </a:r>
              <a:r>
                <a:rPr lang="ru-RU" sz="1400" dirty="0" smtClean="0"/>
                <a:t>1</a:t>
              </a:r>
              <a:r>
                <a:rPr lang="ru-RU" dirty="0" smtClean="0"/>
                <a:t>=«1»</a:t>
              </a:r>
              <a:endParaRPr lang="ru-RU" dirty="0"/>
            </a:p>
          </p:txBody>
        </p:sp>
        <p:sp>
          <p:nvSpPr>
            <p:cNvPr id="61" name="TextBox 60"/>
            <p:cNvSpPr txBox="1"/>
            <p:nvPr/>
          </p:nvSpPr>
          <p:spPr>
            <a:xfrm>
              <a:off x="1643042" y="5286388"/>
              <a:ext cx="1556645" cy="646331"/>
            </a:xfrm>
            <a:prstGeom prst="rect">
              <a:avLst/>
            </a:prstGeom>
            <a:noFill/>
          </p:spPr>
          <p:txBody>
            <a:bodyPr wrap="none" rtlCol="0">
              <a:spAutoFit/>
            </a:bodyPr>
            <a:lstStyle/>
            <a:p>
              <a:pPr algn="ctr"/>
              <a:r>
                <a:rPr lang="ru-RU" dirty="0" smtClean="0"/>
                <a:t>А=«1»</a:t>
              </a:r>
            </a:p>
            <a:p>
              <a:pPr algn="ctr"/>
              <a:r>
                <a:rPr lang="ru-RU" dirty="0" smtClean="0"/>
                <a:t>(с задержкой)</a:t>
              </a:r>
              <a:endParaRPr lang="ru-RU" dirty="0"/>
            </a:p>
          </p:txBody>
        </p:sp>
        <p:sp>
          <p:nvSpPr>
            <p:cNvPr id="62" name="Правая фигурная скобка 61"/>
            <p:cNvSpPr/>
            <p:nvPr/>
          </p:nvSpPr>
          <p:spPr>
            <a:xfrm>
              <a:off x="1214414" y="5286388"/>
              <a:ext cx="428628" cy="64294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grpSp>
          <p:nvGrpSpPr>
            <p:cNvPr id="63" name="Группа 62"/>
            <p:cNvGrpSpPr/>
            <p:nvPr/>
          </p:nvGrpSpPr>
          <p:grpSpPr>
            <a:xfrm>
              <a:off x="3286116" y="5286388"/>
              <a:ext cx="2699653" cy="789207"/>
              <a:chOff x="3285132" y="4000504"/>
              <a:chExt cx="2699653" cy="789207"/>
            </a:xfrm>
          </p:grpSpPr>
          <p:sp>
            <p:nvSpPr>
              <p:cNvPr id="64" name="TextBox 63"/>
              <p:cNvSpPr txBox="1"/>
              <p:nvPr/>
            </p:nvSpPr>
            <p:spPr>
              <a:xfrm>
                <a:off x="3285132" y="4000504"/>
                <a:ext cx="891591" cy="646331"/>
              </a:xfrm>
              <a:prstGeom prst="rect">
                <a:avLst/>
              </a:prstGeom>
              <a:noFill/>
            </p:spPr>
            <p:txBody>
              <a:bodyPr wrap="none" rtlCol="0">
                <a:spAutoFit/>
              </a:bodyPr>
              <a:lstStyle/>
              <a:p>
                <a:r>
                  <a:rPr lang="ru-RU" dirty="0" smtClean="0"/>
                  <a:t>Х</a:t>
                </a:r>
                <a:r>
                  <a:rPr lang="ru-RU" sz="1400" dirty="0" smtClean="0"/>
                  <a:t>2</a:t>
                </a:r>
                <a:r>
                  <a:rPr lang="ru-RU" dirty="0" smtClean="0"/>
                  <a:t>=«1»</a:t>
                </a:r>
              </a:p>
              <a:p>
                <a:r>
                  <a:rPr lang="ru-RU" dirty="0" smtClean="0"/>
                  <a:t>Х</a:t>
                </a:r>
                <a:r>
                  <a:rPr lang="ru-RU" sz="1400" dirty="0" smtClean="0"/>
                  <a:t>3</a:t>
                </a:r>
                <a:r>
                  <a:rPr lang="ru-RU" dirty="0" smtClean="0"/>
                  <a:t>=«1»</a:t>
                </a:r>
                <a:endParaRPr lang="ru-RU" dirty="0"/>
              </a:p>
            </p:txBody>
          </p:sp>
          <p:sp>
            <p:nvSpPr>
              <p:cNvPr id="65" name="Правая фигурная скобка 64"/>
              <p:cNvSpPr/>
              <p:nvPr/>
            </p:nvSpPr>
            <p:spPr>
              <a:xfrm>
                <a:off x="3999512" y="4000504"/>
                <a:ext cx="428628" cy="64294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66" name="TextBox 65"/>
              <p:cNvSpPr txBox="1"/>
              <p:nvPr/>
            </p:nvSpPr>
            <p:spPr>
              <a:xfrm>
                <a:off x="4428140" y="4143380"/>
                <a:ext cx="1556645" cy="646331"/>
              </a:xfrm>
              <a:prstGeom prst="rect">
                <a:avLst/>
              </a:prstGeom>
              <a:noFill/>
            </p:spPr>
            <p:txBody>
              <a:bodyPr wrap="none" rtlCol="0">
                <a:spAutoFit/>
              </a:bodyPr>
              <a:lstStyle/>
              <a:p>
                <a:pPr algn="ctr"/>
                <a:r>
                  <a:rPr lang="ru-RU" dirty="0" smtClean="0"/>
                  <a:t>В=«1»</a:t>
                </a:r>
              </a:p>
              <a:p>
                <a:pPr algn="ctr"/>
                <a:r>
                  <a:rPr lang="ru-RU" dirty="0" smtClean="0"/>
                  <a:t>(с задержкой)</a:t>
                </a:r>
                <a:endParaRPr lang="ru-RU" dirty="0"/>
              </a:p>
            </p:txBody>
          </p:sp>
        </p:grpSp>
      </p:grpSp>
      <p:cxnSp>
        <p:nvCxnSpPr>
          <p:cNvPr id="70" name="Прямая соединительная линия 69"/>
          <p:cNvCxnSpPr/>
          <p:nvPr/>
        </p:nvCxnSpPr>
        <p:spPr>
          <a:xfrm>
            <a:off x="3929058" y="1285860"/>
            <a:ext cx="500066"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Прямая соединительная линия 71"/>
          <p:cNvCxnSpPr/>
          <p:nvPr/>
        </p:nvCxnSpPr>
        <p:spPr>
          <a:xfrm>
            <a:off x="3929058" y="1000108"/>
            <a:ext cx="500066"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Прямая соединительная линия 72"/>
          <p:cNvCxnSpPr/>
          <p:nvPr/>
        </p:nvCxnSpPr>
        <p:spPr>
          <a:xfrm>
            <a:off x="3929058" y="1571612"/>
            <a:ext cx="71438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Прямая соединительная линия 73"/>
          <p:cNvCxnSpPr/>
          <p:nvPr/>
        </p:nvCxnSpPr>
        <p:spPr>
          <a:xfrm>
            <a:off x="3929058" y="1998652"/>
            <a:ext cx="500066"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Прямая соединительная линия 74"/>
          <p:cNvCxnSpPr/>
          <p:nvPr/>
        </p:nvCxnSpPr>
        <p:spPr>
          <a:xfrm>
            <a:off x="3929058" y="2284404"/>
            <a:ext cx="500066"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Прямая соединительная линия 75"/>
          <p:cNvCxnSpPr/>
          <p:nvPr/>
        </p:nvCxnSpPr>
        <p:spPr>
          <a:xfrm>
            <a:off x="3929058" y="2570156"/>
            <a:ext cx="71438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Прямая соединительная линия 76"/>
          <p:cNvCxnSpPr/>
          <p:nvPr/>
        </p:nvCxnSpPr>
        <p:spPr>
          <a:xfrm>
            <a:off x="3929058" y="2857496"/>
            <a:ext cx="92869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Прямая соединительная линия 77"/>
          <p:cNvCxnSpPr/>
          <p:nvPr/>
        </p:nvCxnSpPr>
        <p:spPr>
          <a:xfrm rot="5400000" flipH="1" flipV="1">
            <a:off x="4322761" y="892157"/>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Прямая соединительная линия 81"/>
          <p:cNvCxnSpPr/>
          <p:nvPr/>
        </p:nvCxnSpPr>
        <p:spPr>
          <a:xfrm rot="5400000" flipH="1" flipV="1">
            <a:off x="4322761" y="1177909"/>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Прямая соединительная линия 82"/>
          <p:cNvCxnSpPr/>
          <p:nvPr/>
        </p:nvCxnSpPr>
        <p:spPr>
          <a:xfrm rot="5400000" flipH="1" flipV="1">
            <a:off x="4322761" y="1892289"/>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Прямая соединительная линия 83"/>
          <p:cNvCxnSpPr/>
          <p:nvPr/>
        </p:nvCxnSpPr>
        <p:spPr>
          <a:xfrm rot="5400000" flipH="1" flipV="1">
            <a:off x="4322761" y="2178041"/>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Прямая соединительная линия 85"/>
          <p:cNvCxnSpPr/>
          <p:nvPr/>
        </p:nvCxnSpPr>
        <p:spPr>
          <a:xfrm rot="5400000">
            <a:off x="3358348" y="1785132"/>
            <a:ext cx="257176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0" name="Прямая соединительная линия 89"/>
          <p:cNvCxnSpPr/>
          <p:nvPr/>
        </p:nvCxnSpPr>
        <p:spPr>
          <a:xfrm rot="5400000" flipH="1" flipV="1">
            <a:off x="4537075" y="2463793"/>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Прямая соединительная линия 90"/>
          <p:cNvCxnSpPr/>
          <p:nvPr/>
        </p:nvCxnSpPr>
        <p:spPr>
          <a:xfrm rot="5400000" flipH="1" flipV="1">
            <a:off x="4537075" y="1463661"/>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Прямая соединительная линия 91"/>
          <p:cNvCxnSpPr/>
          <p:nvPr/>
        </p:nvCxnSpPr>
        <p:spPr>
          <a:xfrm rot="5400000">
            <a:off x="3571868" y="1785132"/>
            <a:ext cx="257176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4" name="Прямая соединительная линия 93"/>
          <p:cNvCxnSpPr/>
          <p:nvPr/>
        </p:nvCxnSpPr>
        <p:spPr>
          <a:xfrm rot="5400000" flipH="1" flipV="1">
            <a:off x="4751389" y="2749545"/>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Прямая соединительная линия 94"/>
          <p:cNvCxnSpPr/>
          <p:nvPr/>
        </p:nvCxnSpPr>
        <p:spPr>
          <a:xfrm>
            <a:off x="4429124" y="785794"/>
            <a:ext cx="92869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Прямая соединительная линия 95"/>
          <p:cNvCxnSpPr/>
          <p:nvPr/>
        </p:nvCxnSpPr>
        <p:spPr>
          <a:xfrm>
            <a:off x="4429124" y="1071546"/>
            <a:ext cx="92869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Прямая соединительная линия 96"/>
          <p:cNvCxnSpPr/>
          <p:nvPr/>
        </p:nvCxnSpPr>
        <p:spPr>
          <a:xfrm>
            <a:off x="4643438" y="1357298"/>
            <a:ext cx="71438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Прямая соединительная линия 99"/>
          <p:cNvCxnSpPr/>
          <p:nvPr/>
        </p:nvCxnSpPr>
        <p:spPr>
          <a:xfrm>
            <a:off x="4429124" y="1785926"/>
            <a:ext cx="92869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Прямая соединительная линия 100"/>
          <p:cNvCxnSpPr/>
          <p:nvPr/>
        </p:nvCxnSpPr>
        <p:spPr>
          <a:xfrm>
            <a:off x="4429124" y="2071678"/>
            <a:ext cx="92869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Прямая соединительная линия 101"/>
          <p:cNvCxnSpPr/>
          <p:nvPr/>
        </p:nvCxnSpPr>
        <p:spPr>
          <a:xfrm>
            <a:off x="4643438" y="2357430"/>
            <a:ext cx="71438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Прямая соединительная линия 103"/>
          <p:cNvCxnSpPr/>
          <p:nvPr/>
        </p:nvCxnSpPr>
        <p:spPr>
          <a:xfrm>
            <a:off x="4857752" y="2643182"/>
            <a:ext cx="500066"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Прямая соединительная линия 104"/>
          <p:cNvCxnSpPr/>
          <p:nvPr/>
        </p:nvCxnSpPr>
        <p:spPr>
          <a:xfrm rot="5400000">
            <a:off x="3251191" y="1892289"/>
            <a:ext cx="2357454"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Прямая соединительная линия 110"/>
          <p:cNvCxnSpPr/>
          <p:nvPr/>
        </p:nvCxnSpPr>
        <p:spPr>
          <a:xfrm>
            <a:off x="4429124" y="3000372"/>
            <a:ext cx="714380" cy="1588"/>
          </a:xfrm>
          <a:prstGeom prst="line">
            <a:avLst/>
          </a:prstGeom>
        </p:spPr>
        <p:style>
          <a:lnRef idx="1">
            <a:schemeClr val="accent1"/>
          </a:lnRef>
          <a:fillRef idx="0">
            <a:schemeClr val="accent1"/>
          </a:fillRef>
          <a:effectRef idx="0">
            <a:schemeClr val="accent1"/>
          </a:effectRef>
          <a:fontRef idx="minor">
            <a:schemeClr val="tx1"/>
          </a:fontRef>
        </p:style>
      </p:cxnSp>
      <p:sp>
        <p:nvSpPr>
          <p:cNvPr id="112" name="TextBox 111"/>
          <p:cNvSpPr txBox="1"/>
          <p:nvPr/>
        </p:nvSpPr>
        <p:spPr>
          <a:xfrm>
            <a:off x="5214942" y="2857496"/>
            <a:ext cx="413896" cy="369332"/>
          </a:xfrm>
          <a:prstGeom prst="rect">
            <a:avLst/>
          </a:prstGeom>
          <a:noFill/>
        </p:spPr>
        <p:txBody>
          <a:bodyPr wrap="none" rtlCol="0">
            <a:spAutoFit/>
          </a:bodyPr>
          <a:lstStyle/>
          <a:p>
            <a:r>
              <a:rPr lang="ru-RU" dirty="0" smtClean="0"/>
              <a:t>2Т</a:t>
            </a:r>
            <a:endParaRPr lang="ru-RU" dirty="0"/>
          </a:p>
        </p:txBody>
      </p:sp>
      <p:sp>
        <p:nvSpPr>
          <p:cNvPr id="114" name="TextBox 113"/>
          <p:cNvSpPr txBox="1"/>
          <p:nvPr/>
        </p:nvSpPr>
        <p:spPr>
          <a:xfrm>
            <a:off x="500034" y="5572140"/>
            <a:ext cx="8286808" cy="1200329"/>
          </a:xfrm>
          <a:prstGeom prst="rect">
            <a:avLst/>
          </a:prstGeom>
          <a:noFill/>
        </p:spPr>
        <p:txBody>
          <a:bodyPr wrap="square" rtlCol="0">
            <a:spAutoFit/>
          </a:bodyPr>
          <a:lstStyle/>
          <a:p>
            <a:pPr algn="just"/>
            <a:r>
              <a:rPr lang="ru-RU" dirty="0" smtClean="0"/>
              <a:t>Пока А и В меняли свое состояние, какое то время у них были «0», поэтому выход У также держит «0» (равному времени задержки А и В) и уже далее У изменяет свое состояние, но тоже со своей задержкой. Т.о вся схема сработала за 2Т (т.к. 2-а уровня, </a:t>
            </a:r>
            <a:r>
              <a:rPr lang="ru-RU" dirty="0" err="1" smtClean="0"/>
              <a:t>двухуровненвая</a:t>
            </a:r>
            <a:r>
              <a:rPr lang="ru-RU" dirty="0" smtClean="0"/>
              <a:t> схема).</a:t>
            </a:r>
            <a:endParaRPr lang="ru-RU"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7158" y="214290"/>
            <a:ext cx="4168321" cy="369332"/>
          </a:xfrm>
          <a:prstGeom prst="rect">
            <a:avLst/>
          </a:prstGeom>
          <a:noFill/>
        </p:spPr>
        <p:txBody>
          <a:bodyPr wrap="none" rtlCol="0">
            <a:spAutoFit/>
          </a:bodyPr>
          <a:lstStyle/>
          <a:p>
            <a:r>
              <a:rPr lang="ru-RU" dirty="0" smtClean="0"/>
              <a:t>Нарисуем диаграмму для другой схемы:</a:t>
            </a:r>
            <a:endParaRPr lang="ru-RU" dirty="0"/>
          </a:p>
        </p:txBody>
      </p:sp>
      <p:grpSp>
        <p:nvGrpSpPr>
          <p:cNvPr id="5" name="Группа 4"/>
          <p:cNvGrpSpPr/>
          <p:nvPr/>
        </p:nvGrpSpPr>
        <p:grpSpPr>
          <a:xfrm>
            <a:off x="714348" y="857232"/>
            <a:ext cx="2571768" cy="1857388"/>
            <a:chOff x="714348" y="4714884"/>
            <a:chExt cx="2857520" cy="1785950"/>
          </a:xfrm>
        </p:grpSpPr>
        <p:sp>
          <p:nvSpPr>
            <p:cNvPr id="6" name="Прямоугольник 5"/>
            <p:cNvSpPr/>
            <p:nvPr/>
          </p:nvSpPr>
          <p:spPr>
            <a:xfrm>
              <a:off x="1071538" y="4714884"/>
              <a:ext cx="500066" cy="78581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угольник 6"/>
            <p:cNvSpPr/>
            <p:nvPr/>
          </p:nvSpPr>
          <p:spPr>
            <a:xfrm>
              <a:off x="2071670" y="5214950"/>
              <a:ext cx="500066" cy="78581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8" name="Прямая соединительная линия 7"/>
            <p:cNvCxnSpPr/>
            <p:nvPr/>
          </p:nvCxnSpPr>
          <p:spPr>
            <a:xfrm>
              <a:off x="714348" y="4929198"/>
              <a:ext cx="35719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p:nvPr/>
          </p:nvCxnSpPr>
          <p:spPr>
            <a:xfrm>
              <a:off x="714348" y="5286388"/>
              <a:ext cx="357190" cy="1588"/>
            </a:xfrm>
            <a:prstGeom prst="line">
              <a:avLst/>
            </a:prstGeom>
          </p:spPr>
          <p:style>
            <a:lnRef idx="1">
              <a:schemeClr val="accent1"/>
            </a:lnRef>
            <a:fillRef idx="0">
              <a:schemeClr val="accent1"/>
            </a:fillRef>
            <a:effectRef idx="0">
              <a:schemeClr val="accent1"/>
            </a:effectRef>
            <a:fontRef idx="minor">
              <a:schemeClr val="tx1"/>
            </a:fontRef>
          </p:style>
        </p:cxnSp>
        <p:grpSp>
          <p:nvGrpSpPr>
            <p:cNvPr id="10" name="Группа 66"/>
            <p:cNvGrpSpPr/>
            <p:nvPr/>
          </p:nvGrpSpPr>
          <p:grpSpPr>
            <a:xfrm>
              <a:off x="1571604" y="5072074"/>
              <a:ext cx="500066" cy="358778"/>
              <a:chOff x="1571604" y="5072074"/>
              <a:chExt cx="500066" cy="358778"/>
            </a:xfrm>
          </p:grpSpPr>
          <p:cxnSp>
            <p:nvCxnSpPr>
              <p:cNvPr id="21" name="Прямая соединительная линия 20"/>
              <p:cNvCxnSpPr/>
              <p:nvPr/>
            </p:nvCxnSpPr>
            <p:spPr>
              <a:xfrm>
                <a:off x="1571604" y="5072074"/>
                <a:ext cx="285752"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Прямая соединительная линия 21"/>
              <p:cNvCxnSpPr/>
              <p:nvPr/>
            </p:nvCxnSpPr>
            <p:spPr>
              <a:xfrm rot="5400000">
                <a:off x="1679555" y="5249875"/>
                <a:ext cx="35719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Прямая соединительная линия 22"/>
              <p:cNvCxnSpPr/>
              <p:nvPr/>
            </p:nvCxnSpPr>
            <p:spPr>
              <a:xfrm>
                <a:off x="1857356" y="5429264"/>
                <a:ext cx="214314" cy="1588"/>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11" name="Прямая соединительная линия 10"/>
            <p:cNvCxnSpPr/>
            <p:nvPr/>
          </p:nvCxnSpPr>
          <p:spPr>
            <a:xfrm>
              <a:off x="785786" y="5857892"/>
              <a:ext cx="1285884" cy="1588"/>
            </a:xfrm>
            <a:prstGeom prst="line">
              <a:avLst/>
            </a:prstGeom>
          </p:spPr>
          <p:style>
            <a:lnRef idx="1">
              <a:schemeClr val="accent1"/>
            </a:lnRef>
            <a:fillRef idx="0">
              <a:schemeClr val="accent1"/>
            </a:fillRef>
            <a:effectRef idx="0">
              <a:schemeClr val="accent1"/>
            </a:effectRef>
            <a:fontRef idx="minor">
              <a:schemeClr val="tx1"/>
            </a:fontRef>
          </p:style>
        </p:cxnSp>
        <p:sp>
          <p:nvSpPr>
            <p:cNvPr id="12" name="Прямоугольник 11"/>
            <p:cNvSpPr/>
            <p:nvPr/>
          </p:nvSpPr>
          <p:spPr>
            <a:xfrm>
              <a:off x="3071802" y="5715016"/>
              <a:ext cx="500066" cy="78581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13" name="Группа 67"/>
            <p:cNvGrpSpPr/>
            <p:nvPr/>
          </p:nvGrpSpPr>
          <p:grpSpPr>
            <a:xfrm>
              <a:off x="2571736" y="5572140"/>
              <a:ext cx="500066" cy="358778"/>
              <a:chOff x="1571604" y="5072074"/>
              <a:chExt cx="500066" cy="358778"/>
            </a:xfrm>
          </p:grpSpPr>
          <p:cxnSp>
            <p:nvCxnSpPr>
              <p:cNvPr id="18" name="Прямая соединительная линия 17"/>
              <p:cNvCxnSpPr/>
              <p:nvPr/>
            </p:nvCxnSpPr>
            <p:spPr>
              <a:xfrm>
                <a:off x="1571604" y="5072074"/>
                <a:ext cx="285752"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Прямая соединительная линия 18"/>
              <p:cNvCxnSpPr/>
              <p:nvPr/>
            </p:nvCxnSpPr>
            <p:spPr>
              <a:xfrm rot="5400000">
                <a:off x="1679555" y="5249875"/>
                <a:ext cx="35719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Прямая соединительная линия 19"/>
              <p:cNvCxnSpPr/>
              <p:nvPr/>
            </p:nvCxnSpPr>
            <p:spPr>
              <a:xfrm>
                <a:off x="1857356" y="5429264"/>
                <a:ext cx="214314" cy="1588"/>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14" name="Прямая соединительная линия 13"/>
            <p:cNvCxnSpPr/>
            <p:nvPr/>
          </p:nvCxnSpPr>
          <p:spPr>
            <a:xfrm>
              <a:off x="857224" y="6286520"/>
              <a:ext cx="2214578" cy="1588"/>
            </a:xfrm>
            <a:prstGeom prst="line">
              <a:avLst/>
            </a:prstGeom>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1071538" y="4714884"/>
              <a:ext cx="341760" cy="369332"/>
            </a:xfrm>
            <a:prstGeom prst="rect">
              <a:avLst/>
            </a:prstGeom>
            <a:noFill/>
          </p:spPr>
          <p:txBody>
            <a:bodyPr wrap="none" rtlCol="0">
              <a:spAutoFit/>
            </a:bodyPr>
            <a:lstStyle/>
            <a:p>
              <a:r>
                <a:rPr lang="en-GB" dirty="0" smtClean="0"/>
                <a:t>&amp;</a:t>
              </a:r>
              <a:endParaRPr lang="ru-RU" dirty="0"/>
            </a:p>
          </p:txBody>
        </p:sp>
        <p:sp>
          <p:nvSpPr>
            <p:cNvPr id="16" name="TextBox 15"/>
            <p:cNvSpPr txBox="1"/>
            <p:nvPr/>
          </p:nvSpPr>
          <p:spPr>
            <a:xfrm>
              <a:off x="2071670" y="5214950"/>
              <a:ext cx="341760" cy="369332"/>
            </a:xfrm>
            <a:prstGeom prst="rect">
              <a:avLst/>
            </a:prstGeom>
            <a:noFill/>
          </p:spPr>
          <p:txBody>
            <a:bodyPr wrap="none" rtlCol="0">
              <a:spAutoFit/>
            </a:bodyPr>
            <a:lstStyle/>
            <a:p>
              <a:r>
                <a:rPr lang="en-GB" dirty="0" smtClean="0"/>
                <a:t>&amp;</a:t>
              </a:r>
              <a:endParaRPr lang="ru-RU" dirty="0"/>
            </a:p>
          </p:txBody>
        </p:sp>
        <p:sp>
          <p:nvSpPr>
            <p:cNvPr id="17" name="TextBox 16"/>
            <p:cNvSpPr txBox="1"/>
            <p:nvPr/>
          </p:nvSpPr>
          <p:spPr>
            <a:xfrm>
              <a:off x="3071802" y="5715016"/>
              <a:ext cx="341760" cy="369332"/>
            </a:xfrm>
            <a:prstGeom prst="rect">
              <a:avLst/>
            </a:prstGeom>
            <a:noFill/>
          </p:spPr>
          <p:txBody>
            <a:bodyPr wrap="none" rtlCol="0">
              <a:spAutoFit/>
            </a:bodyPr>
            <a:lstStyle/>
            <a:p>
              <a:r>
                <a:rPr lang="en-GB" dirty="0" smtClean="0"/>
                <a:t>&amp;</a:t>
              </a:r>
              <a:endParaRPr lang="ru-RU" dirty="0"/>
            </a:p>
          </p:txBody>
        </p:sp>
      </p:grpSp>
      <p:cxnSp>
        <p:nvCxnSpPr>
          <p:cNvPr id="26" name="Прямая со стрелкой 25"/>
          <p:cNvCxnSpPr/>
          <p:nvPr/>
        </p:nvCxnSpPr>
        <p:spPr>
          <a:xfrm rot="5400000" flipH="1" flipV="1">
            <a:off x="3214678" y="2000240"/>
            <a:ext cx="2857520"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428596" y="2285992"/>
            <a:ext cx="396262" cy="369332"/>
          </a:xfrm>
          <a:prstGeom prst="rect">
            <a:avLst/>
          </a:prstGeom>
          <a:noFill/>
        </p:spPr>
        <p:txBody>
          <a:bodyPr wrap="none" rtlCol="0">
            <a:spAutoFit/>
          </a:bodyPr>
          <a:lstStyle/>
          <a:p>
            <a:r>
              <a:rPr lang="ru-RU" dirty="0" smtClean="0"/>
              <a:t>Х</a:t>
            </a:r>
            <a:r>
              <a:rPr lang="ru-RU" sz="1400" dirty="0" smtClean="0"/>
              <a:t>3</a:t>
            </a:r>
            <a:endParaRPr lang="ru-RU" dirty="0"/>
          </a:p>
        </p:txBody>
      </p:sp>
      <p:sp>
        <p:nvSpPr>
          <p:cNvPr id="30" name="TextBox 29"/>
          <p:cNvSpPr txBox="1"/>
          <p:nvPr/>
        </p:nvSpPr>
        <p:spPr>
          <a:xfrm>
            <a:off x="428596" y="1857364"/>
            <a:ext cx="396262" cy="369332"/>
          </a:xfrm>
          <a:prstGeom prst="rect">
            <a:avLst/>
          </a:prstGeom>
          <a:noFill/>
        </p:spPr>
        <p:txBody>
          <a:bodyPr wrap="none" rtlCol="0">
            <a:spAutoFit/>
          </a:bodyPr>
          <a:lstStyle/>
          <a:p>
            <a:r>
              <a:rPr lang="ru-RU" dirty="0" smtClean="0"/>
              <a:t>Х</a:t>
            </a:r>
            <a:r>
              <a:rPr lang="ru-RU" sz="1400" dirty="0" smtClean="0"/>
              <a:t>2</a:t>
            </a:r>
            <a:endParaRPr lang="ru-RU" dirty="0"/>
          </a:p>
        </p:txBody>
      </p:sp>
      <p:sp>
        <p:nvSpPr>
          <p:cNvPr id="31" name="TextBox 30"/>
          <p:cNvSpPr txBox="1"/>
          <p:nvPr/>
        </p:nvSpPr>
        <p:spPr>
          <a:xfrm>
            <a:off x="357158" y="1214422"/>
            <a:ext cx="396262" cy="369332"/>
          </a:xfrm>
          <a:prstGeom prst="rect">
            <a:avLst/>
          </a:prstGeom>
          <a:noFill/>
        </p:spPr>
        <p:txBody>
          <a:bodyPr wrap="none" rtlCol="0">
            <a:spAutoFit/>
          </a:bodyPr>
          <a:lstStyle/>
          <a:p>
            <a:r>
              <a:rPr lang="ru-RU" dirty="0" smtClean="0"/>
              <a:t>Х</a:t>
            </a:r>
            <a:r>
              <a:rPr lang="ru-RU" sz="1400" dirty="0" smtClean="0"/>
              <a:t>1</a:t>
            </a:r>
            <a:endParaRPr lang="ru-RU" dirty="0"/>
          </a:p>
        </p:txBody>
      </p:sp>
      <p:sp>
        <p:nvSpPr>
          <p:cNvPr id="32" name="TextBox 31"/>
          <p:cNvSpPr txBox="1"/>
          <p:nvPr/>
        </p:nvSpPr>
        <p:spPr>
          <a:xfrm>
            <a:off x="357158" y="857232"/>
            <a:ext cx="396262" cy="369332"/>
          </a:xfrm>
          <a:prstGeom prst="rect">
            <a:avLst/>
          </a:prstGeom>
          <a:noFill/>
        </p:spPr>
        <p:txBody>
          <a:bodyPr wrap="none" rtlCol="0">
            <a:spAutoFit/>
          </a:bodyPr>
          <a:lstStyle/>
          <a:p>
            <a:r>
              <a:rPr lang="ru-RU" dirty="0" smtClean="0"/>
              <a:t>Х</a:t>
            </a:r>
            <a:r>
              <a:rPr lang="ru-RU" sz="1400" dirty="0" smtClean="0"/>
              <a:t>0</a:t>
            </a:r>
            <a:endParaRPr lang="ru-RU" dirty="0"/>
          </a:p>
        </p:txBody>
      </p:sp>
      <p:cxnSp>
        <p:nvCxnSpPr>
          <p:cNvPr id="34" name="Прямая соединительная линия 33"/>
          <p:cNvCxnSpPr/>
          <p:nvPr/>
        </p:nvCxnSpPr>
        <p:spPr>
          <a:xfrm>
            <a:off x="3286116" y="2285992"/>
            <a:ext cx="357190" cy="1588"/>
          </a:xfrm>
          <a:prstGeom prst="line">
            <a:avLst/>
          </a:prstGeom>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1643042" y="857232"/>
            <a:ext cx="317716" cy="369332"/>
          </a:xfrm>
          <a:prstGeom prst="rect">
            <a:avLst/>
          </a:prstGeom>
          <a:noFill/>
        </p:spPr>
        <p:txBody>
          <a:bodyPr wrap="none" rtlCol="0">
            <a:spAutoFit/>
          </a:bodyPr>
          <a:lstStyle/>
          <a:p>
            <a:r>
              <a:rPr lang="ru-RU" dirty="0" smtClean="0"/>
              <a:t>А</a:t>
            </a:r>
            <a:endParaRPr lang="ru-RU" dirty="0"/>
          </a:p>
        </p:txBody>
      </p:sp>
      <p:sp>
        <p:nvSpPr>
          <p:cNvPr id="37" name="TextBox 36"/>
          <p:cNvSpPr txBox="1"/>
          <p:nvPr/>
        </p:nvSpPr>
        <p:spPr>
          <a:xfrm>
            <a:off x="2571736" y="1357298"/>
            <a:ext cx="309700" cy="369332"/>
          </a:xfrm>
          <a:prstGeom prst="rect">
            <a:avLst/>
          </a:prstGeom>
          <a:noFill/>
        </p:spPr>
        <p:txBody>
          <a:bodyPr wrap="none" rtlCol="0">
            <a:spAutoFit/>
          </a:bodyPr>
          <a:lstStyle/>
          <a:p>
            <a:r>
              <a:rPr lang="ru-RU" dirty="0" smtClean="0"/>
              <a:t>В</a:t>
            </a:r>
            <a:endParaRPr lang="ru-RU" dirty="0"/>
          </a:p>
        </p:txBody>
      </p:sp>
      <p:sp>
        <p:nvSpPr>
          <p:cNvPr id="38" name="TextBox 37"/>
          <p:cNvSpPr txBox="1"/>
          <p:nvPr/>
        </p:nvSpPr>
        <p:spPr>
          <a:xfrm>
            <a:off x="3286116" y="1928802"/>
            <a:ext cx="296876" cy="369332"/>
          </a:xfrm>
          <a:prstGeom prst="rect">
            <a:avLst/>
          </a:prstGeom>
          <a:noFill/>
        </p:spPr>
        <p:txBody>
          <a:bodyPr wrap="none" rtlCol="0">
            <a:spAutoFit/>
          </a:bodyPr>
          <a:lstStyle/>
          <a:p>
            <a:r>
              <a:rPr lang="en-GB" dirty="0" smtClean="0"/>
              <a:t>Y</a:t>
            </a:r>
            <a:endParaRPr lang="ru-RU" dirty="0"/>
          </a:p>
        </p:txBody>
      </p:sp>
      <p:sp>
        <p:nvSpPr>
          <p:cNvPr id="57" name="TextBox 56"/>
          <p:cNvSpPr txBox="1"/>
          <p:nvPr/>
        </p:nvSpPr>
        <p:spPr>
          <a:xfrm>
            <a:off x="357158" y="4032128"/>
            <a:ext cx="8446736" cy="2308324"/>
          </a:xfrm>
          <a:prstGeom prst="rect">
            <a:avLst/>
          </a:prstGeom>
          <a:noFill/>
        </p:spPr>
        <p:txBody>
          <a:bodyPr wrap="none" rtlCol="0">
            <a:spAutoFit/>
          </a:bodyPr>
          <a:lstStyle/>
          <a:p>
            <a:pPr marL="342900" indent="-342900">
              <a:buAutoNum type="arabicPeriod"/>
            </a:pPr>
            <a:r>
              <a:rPr lang="ru-RU" dirty="0" smtClean="0"/>
              <a:t>Сначала на все входы подаем «0». </a:t>
            </a:r>
          </a:p>
          <a:p>
            <a:pPr marL="342900" indent="-342900"/>
            <a:r>
              <a:rPr lang="ru-RU" dirty="0" smtClean="0"/>
              <a:t>Х</a:t>
            </a:r>
            <a:r>
              <a:rPr lang="ru-RU" sz="1400" dirty="0" smtClean="0"/>
              <a:t>0</a:t>
            </a:r>
            <a:r>
              <a:rPr lang="ru-RU" dirty="0" smtClean="0"/>
              <a:t>=«0», Х</a:t>
            </a:r>
            <a:r>
              <a:rPr lang="ru-RU" sz="1400" dirty="0" smtClean="0"/>
              <a:t>1</a:t>
            </a:r>
            <a:r>
              <a:rPr lang="ru-RU" dirty="0" smtClean="0"/>
              <a:t>=«0», Х</a:t>
            </a:r>
            <a:r>
              <a:rPr lang="ru-RU" sz="1400" dirty="0" smtClean="0"/>
              <a:t>2</a:t>
            </a:r>
            <a:r>
              <a:rPr lang="ru-RU" dirty="0" smtClean="0"/>
              <a:t>=«0», Х</a:t>
            </a:r>
            <a:r>
              <a:rPr lang="ru-RU" sz="1400" dirty="0" smtClean="0"/>
              <a:t>3</a:t>
            </a:r>
            <a:r>
              <a:rPr lang="ru-RU" dirty="0" smtClean="0"/>
              <a:t>=«0». А=«0», В=«0»</a:t>
            </a:r>
          </a:p>
          <a:p>
            <a:pPr marL="342900" indent="-342900"/>
            <a:r>
              <a:rPr lang="ru-RU" dirty="0" smtClean="0"/>
              <a:t>2. Одновременно переключаем все входы на «1». </a:t>
            </a:r>
          </a:p>
          <a:p>
            <a:pPr marL="342900" indent="-342900"/>
            <a:r>
              <a:rPr lang="ru-RU" dirty="0" smtClean="0"/>
              <a:t>Х</a:t>
            </a:r>
            <a:r>
              <a:rPr lang="ru-RU" sz="1400" dirty="0" smtClean="0"/>
              <a:t>0</a:t>
            </a:r>
            <a:r>
              <a:rPr lang="ru-RU" dirty="0" smtClean="0"/>
              <a:t>=«1», Х</a:t>
            </a:r>
            <a:r>
              <a:rPr lang="ru-RU" sz="1400" dirty="0" smtClean="0"/>
              <a:t>1</a:t>
            </a:r>
            <a:r>
              <a:rPr lang="ru-RU" dirty="0" smtClean="0"/>
              <a:t>=«1», Х</a:t>
            </a:r>
            <a:r>
              <a:rPr lang="ru-RU" sz="1400" dirty="0" smtClean="0"/>
              <a:t>2</a:t>
            </a:r>
            <a:r>
              <a:rPr lang="ru-RU" dirty="0" smtClean="0"/>
              <a:t>=«1», Х</a:t>
            </a:r>
            <a:r>
              <a:rPr lang="ru-RU" sz="1400" dirty="0" smtClean="0"/>
              <a:t>3</a:t>
            </a:r>
            <a:r>
              <a:rPr lang="ru-RU" dirty="0" smtClean="0"/>
              <a:t>=«1». А=«1» (с задержкой), В=«0» (с задержкой после А)</a:t>
            </a:r>
          </a:p>
          <a:p>
            <a:pPr marL="342900" indent="-342900"/>
            <a:endParaRPr lang="ru-RU" dirty="0" smtClean="0"/>
          </a:p>
          <a:p>
            <a:pPr marL="342900" indent="-342900"/>
            <a:r>
              <a:rPr lang="ru-RU" dirty="0" smtClean="0"/>
              <a:t>У меняет свое состояние, учитывая задержки А и В и добавляет еще свою задержку.</a:t>
            </a:r>
          </a:p>
          <a:p>
            <a:pPr marL="342900" indent="-342900"/>
            <a:endParaRPr lang="ru-RU" dirty="0" smtClean="0"/>
          </a:p>
          <a:p>
            <a:pPr marL="342900" indent="-342900"/>
            <a:endParaRPr lang="ru-RU" dirty="0"/>
          </a:p>
        </p:txBody>
      </p:sp>
      <p:cxnSp>
        <p:nvCxnSpPr>
          <p:cNvPr id="72" name="Прямая соединительная линия 71"/>
          <p:cNvCxnSpPr/>
          <p:nvPr/>
        </p:nvCxnSpPr>
        <p:spPr>
          <a:xfrm rot="5400000">
            <a:off x="3713950" y="2213760"/>
            <a:ext cx="328614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8" name="Прямая соединительная линия 87"/>
          <p:cNvCxnSpPr/>
          <p:nvPr/>
        </p:nvCxnSpPr>
        <p:spPr>
          <a:xfrm rot="5400000">
            <a:off x="3929852" y="2213760"/>
            <a:ext cx="328614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Прямая соединительная линия 88"/>
          <p:cNvCxnSpPr/>
          <p:nvPr/>
        </p:nvCxnSpPr>
        <p:spPr>
          <a:xfrm rot="5400000">
            <a:off x="4285454" y="2213760"/>
            <a:ext cx="328614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Прямая соединительная линия 112"/>
          <p:cNvCxnSpPr/>
          <p:nvPr/>
        </p:nvCxnSpPr>
        <p:spPr>
          <a:xfrm rot="5400000">
            <a:off x="4644232" y="2213760"/>
            <a:ext cx="3286148" cy="1588"/>
          </a:xfrm>
          <a:prstGeom prst="line">
            <a:avLst/>
          </a:prstGeom>
        </p:spPr>
        <p:style>
          <a:lnRef idx="1">
            <a:schemeClr val="accent1"/>
          </a:lnRef>
          <a:fillRef idx="0">
            <a:schemeClr val="accent1"/>
          </a:fillRef>
          <a:effectRef idx="0">
            <a:schemeClr val="accent1"/>
          </a:effectRef>
          <a:fontRef idx="minor">
            <a:schemeClr val="tx1"/>
          </a:fontRef>
        </p:style>
      </p:cxnSp>
      <p:grpSp>
        <p:nvGrpSpPr>
          <p:cNvPr id="117" name="Группа 116"/>
          <p:cNvGrpSpPr/>
          <p:nvPr/>
        </p:nvGrpSpPr>
        <p:grpSpPr>
          <a:xfrm>
            <a:off x="4214810" y="714356"/>
            <a:ext cx="4429156" cy="3155414"/>
            <a:chOff x="4214810" y="714356"/>
            <a:chExt cx="4429156" cy="3155414"/>
          </a:xfrm>
        </p:grpSpPr>
        <p:cxnSp>
          <p:nvCxnSpPr>
            <p:cNvPr id="24" name="Прямая со стрелкой 23"/>
            <p:cNvCxnSpPr/>
            <p:nvPr/>
          </p:nvCxnSpPr>
          <p:spPr>
            <a:xfrm flipV="1">
              <a:off x="4643438" y="3357562"/>
              <a:ext cx="4000528" cy="72232"/>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41" name="Прямая соединительная линия 40"/>
            <p:cNvCxnSpPr/>
            <p:nvPr/>
          </p:nvCxnSpPr>
          <p:spPr>
            <a:xfrm flipV="1">
              <a:off x="4643438" y="2930522"/>
              <a:ext cx="3857652" cy="6985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Прямая соединительная линия 44"/>
            <p:cNvCxnSpPr/>
            <p:nvPr/>
          </p:nvCxnSpPr>
          <p:spPr>
            <a:xfrm flipV="1">
              <a:off x="4643438" y="2500306"/>
              <a:ext cx="3857652" cy="69850"/>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Прямая соединительная линия 45"/>
            <p:cNvCxnSpPr/>
            <p:nvPr/>
          </p:nvCxnSpPr>
          <p:spPr>
            <a:xfrm flipV="1">
              <a:off x="4643438" y="2143116"/>
              <a:ext cx="3857652" cy="69850"/>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Прямая соединительная линия 46"/>
            <p:cNvCxnSpPr/>
            <p:nvPr/>
          </p:nvCxnSpPr>
          <p:spPr>
            <a:xfrm flipV="1">
              <a:off x="4643438" y="1714488"/>
              <a:ext cx="3857652" cy="6985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Прямая соединительная линия 47"/>
            <p:cNvCxnSpPr/>
            <p:nvPr/>
          </p:nvCxnSpPr>
          <p:spPr>
            <a:xfrm flipV="1">
              <a:off x="4643438" y="1285860"/>
              <a:ext cx="3857652" cy="6985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Прямая соединительная линия 48"/>
            <p:cNvCxnSpPr/>
            <p:nvPr/>
          </p:nvCxnSpPr>
          <p:spPr>
            <a:xfrm flipV="1">
              <a:off x="4643438" y="857232"/>
              <a:ext cx="3857652" cy="69850"/>
            </a:xfrm>
            <a:prstGeom prst="line">
              <a:avLst/>
            </a:prstGeom>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4214810" y="2857496"/>
              <a:ext cx="396262" cy="369332"/>
            </a:xfrm>
            <a:prstGeom prst="rect">
              <a:avLst/>
            </a:prstGeom>
            <a:noFill/>
          </p:spPr>
          <p:txBody>
            <a:bodyPr wrap="none" rtlCol="0">
              <a:spAutoFit/>
            </a:bodyPr>
            <a:lstStyle/>
            <a:p>
              <a:r>
                <a:rPr lang="ru-RU" dirty="0" smtClean="0"/>
                <a:t>Х</a:t>
              </a:r>
              <a:r>
                <a:rPr lang="ru-RU" sz="1400" dirty="0" smtClean="0"/>
                <a:t>3</a:t>
              </a:r>
              <a:endParaRPr lang="ru-RU" dirty="0"/>
            </a:p>
          </p:txBody>
        </p:sp>
        <p:sp>
          <p:nvSpPr>
            <p:cNvPr id="51" name="TextBox 50"/>
            <p:cNvSpPr txBox="1"/>
            <p:nvPr/>
          </p:nvSpPr>
          <p:spPr>
            <a:xfrm>
              <a:off x="4286248" y="3286124"/>
              <a:ext cx="296876" cy="369332"/>
            </a:xfrm>
            <a:prstGeom prst="rect">
              <a:avLst/>
            </a:prstGeom>
            <a:noFill/>
          </p:spPr>
          <p:txBody>
            <a:bodyPr wrap="none" rtlCol="0">
              <a:spAutoFit/>
            </a:bodyPr>
            <a:lstStyle/>
            <a:p>
              <a:r>
                <a:rPr lang="en-GB" dirty="0" smtClean="0"/>
                <a:t>Y</a:t>
              </a:r>
              <a:endParaRPr lang="ru-RU" dirty="0"/>
            </a:p>
          </p:txBody>
        </p:sp>
        <p:sp>
          <p:nvSpPr>
            <p:cNvPr id="52" name="TextBox 51"/>
            <p:cNvSpPr txBox="1"/>
            <p:nvPr/>
          </p:nvSpPr>
          <p:spPr>
            <a:xfrm>
              <a:off x="4262300" y="2428868"/>
              <a:ext cx="309700" cy="369332"/>
            </a:xfrm>
            <a:prstGeom prst="rect">
              <a:avLst/>
            </a:prstGeom>
            <a:noFill/>
          </p:spPr>
          <p:txBody>
            <a:bodyPr wrap="none" rtlCol="0">
              <a:spAutoFit/>
            </a:bodyPr>
            <a:lstStyle/>
            <a:p>
              <a:r>
                <a:rPr lang="en-GB" dirty="0" smtClean="0"/>
                <a:t>B</a:t>
              </a:r>
              <a:endParaRPr lang="ru-RU" dirty="0"/>
            </a:p>
          </p:txBody>
        </p:sp>
        <p:sp>
          <p:nvSpPr>
            <p:cNvPr id="53" name="TextBox 52"/>
            <p:cNvSpPr txBox="1"/>
            <p:nvPr/>
          </p:nvSpPr>
          <p:spPr>
            <a:xfrm>
              <a:off x="4214810" y="2071678"/>
              <a:ext cx="396262" cy="369332"/>
            </a:xfrm>
            <a:prstGeom prst="rect">
              <a:avLst/>
            </a:prstGeom>
            <a:noFill/>
          </p:spPr>
          <p:txBody>
            <a:bodyPr wrap="none" rtlCol="0">
              <a:spAutoFit/>
            </a:bodyPr>
            <a:lstStyle/>
            <a:p>
              <a:r>
                <a:rPr lang="ru-RU" dirty="0" smtClean="0"/>
                <a:t>Х</a:t>
              </a:r>
              <a:r>
                <a:rPr lang="en-GB" sz="1400" dirty="0" smtClean="0"/>
                <a:t>2</a:t>
              </a:r>
              <a:endParaRPr lang="ru-RU" dirty="0"/>
            </a:p>
          </p:txBody>
        </p:sp>
        <p:sp>
          <p:nvSpPr>
            <p:cNvPr id="54" name="TextBox 53"/>
            <p:cNvSpPr txBox="1"/>
            <p:nvPr/>
          </p:nvSpPr>
          <p:spPr>
            <a:xfrm>
              <a:off x="4254284" y="1643050"/>
              <a:ext cx="317716" cy="369332"/>
            </a:xfrm>
            <a:prstGeom prst="rect">
              <a:avLst/>
            </a:prstGeom>
            <a:noFill/>
          </p:spPr>
          <p:txBody>
            <a:bodyPr wrap="none" rtlCol="0">
              <a:spAutoFit/>
            </a:bodyPr>
            <a:lstStyle/>
            <a:p>
              <a:r>
                <a:rPr lang="en-GB" dirty="0" smtClean="0"/>
                <a:t>A</a:t>
              </a:r>
              <a:endParaRPr lang="ru-RU" dirty="0"/>
            </a:p>
          </p:txBody>
        </p:sp>
        <p:sp>
          <p:nvSpPr>
            <p:cNvPr id="55" name="TextBox 54"/>
            <p:cNvSpPr txBox="1"/>
            <p:nvPr/>
          </p:nvSpPr>
          <p:spPr>
            <a:xfrm>
              <a:off x="4214810" y="1214422"/>
              <a:ext cx="396262" cy="369332"/>
            </a:xfrm>
            <a:prstGeom prst="rect">
              <a:avLst/>
            </a:prstGeom>
            <a:noFill/>
          </p:spPr>
          <p:txBody>
            <a:bodyPr wrap="none" rtlCol="0">
              <a:spAutoFit/>
            </a:bodyPr>
            <a:lstStyle/>
            <a:p>
              <a:r>
                <a:rPr lang="ru-RU" dirty="0" smtClean="0"/>
                <a:t>Х</a:t>
              </a:r>
              <a:r>
                <a:rPr lang="en-GB" sz="1400" dirty="0" smtClean="0"/>
                <a:t>1</a:t>
              </a:r>
              <a:endParaRPr lang="ru-RU" dirty="0"/>
            </a:p>
          </p:txBody>
        </p:sp>
        <p:sp>
          <p:nvSpPr>
            <p:cNvPr id="56" name="TextBox 55"/>
            <p:cNvSpPr txBox="1"/>
            <p:nvPr/>
          </p:nvSpPr>
          <p:spPr>
            <a:xfrm>
              <a:off x="4214810" y="785794"/>
              <a:ext cx="396262" cy="369332"/>
            </a:xfrm>
            <a:prstGeom prst="rect">
              <a:avLst/>
            </a:prstGeom>
            <a:noFill/>
          </p:spPr>
          <p:txBody>
            <a:bodyPr wrap="none" rtlCol="0">
              <a:spAutoFit/>
            </a:bodyPr>
            <a:lstStyle/>
            <a:p>
              <a:r>
                <a:rPr lang="ru-RU" dirty="0" smtClean="0"/>
                <a:t>Х</a:t>
              </a:r>
              <a:r>
                <a:rPr lang="en-GB" sz="1400" dirty="0" smtClean="0"/>
                <a:t>0</a:t>
              </a:r>
              <a:endParaRPr lang="ru-RU" dirty="0"/>
            </a:p>
          </p:txBody>
        </p:sp>
        <p:cxnSp>
          <p:nvCxnSpPr>
            <p:cNvPr id="59" name="Прямая соединительная линия 58"/>
            <p:cNvCxnSpPr/>
            <p:nvPr/>
          </p:nvCxnSpPr>
          <p:spPr>
            <a:xfrm>
              <a:off x="4643438" y="1357298"/>
              <a:ext cx="71438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Прямая соединительная линия 59"/>
            <p:cNvCxnSpPr/>
            <p:nvPr/>
          </p:nvCxnSpPr>
          <p:spPr>
            <a:xfrm>
              <a:off x="4643438" y="928670"/>
              <a:ext cx="71438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Прямая соединительная линия 60"/>
            <p:cNvCxnSpPr/>
            <p:nvPr/>
          </p:nvCxnSpPr>
          <p:spPr>
            <a:xfrm>
              <a:off x="4643438" y="2214554"/>
              <a:ext cx="71438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Прямая соединительная линия 61"/>
            <p:cNvCxnSpPr/>
            <p:nvPr/>
          </p:nvCxnSpPr>
          <p:spPr>
            <a:xfrm>
              <a:off x="4643438" y="3000372"/>
              <a:ext cx="71438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Прямая соединительная линия 64"/>
            <p:cNvCxnSpPr/>
            <p:nvPr/>
          </p:nvCxnSpPr>
          <p:spPr>
            <a:xfrm rot="5400000">
              <a:off x="5251455" y="2892421"/>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Прямая соединительная линия 66"/>
            <p:cNvCxnSpPr/>
            <p:nvPr/>
          </p:nvCxnSpPr>
          <p:spPr>
            <a:xfrm rot="5400000">
              <a:off x="5251455" y="2106603"/>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Прямая соединительная линия 67"/>
            <p:cNvCxnSpPr/>
            <p:nvPr/>
          </p:nvCxnSpPr>
          <p:spPr>
            <a:xfrm rot="5400000">
              <a:off x="5251455" y="1249347"/>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Прямая соединительная линия 68"/>
            <p:cNvCxnSpPr/>
            <p:nvPr/>
          </p:nvCxnSpPr>
          <p:spPr>
            <a:xfrm rot="5400000">
              <a:off x="5251455" y="820719"/>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Прямая соединительная линия 69"/>
            <p:cNvCxnSpPr/>
            <p:nvPr/>
          </p:nvCxnSpPr>
          <p:spPr>
            <a:xfrm>
              <a:off x="4643438" y="1785926"/>
              <a:ext cx="92869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Прямая соединительная линия 76"/>
            <p:cNvCxnSpPr/>
            <p:nvPr/>
          </p:nvCxnSpPr>
          <p:spPr>
            <a:xfrm>
              <a:off x="5357818" y="714356"/>
              <a:ext cx="128588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Прямая соединительная линия 77"/>
            <p:cNvCxnSpPr/>
            <p:nvPr/>
          </p:nvCxnSpPr>
          <p:spPr>
            <a:xfrm>
              <a:off x="5357818" y="1142984"/>
              <a:ext cx="1357322"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Прямая соединительная линия 78"/>
            <p:cNvCxnSpPr/>
            <p:nvPr/>
          </p:nvCxnSpPr>
          <p:spPr>
            <a:xfrm>
              <a:off x="5357818" y="2000240"/>
              <a:ext cx="128588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Прямая соединительная линия 79"/>
            <p:cNvCxnSpPr/>
            <p:nvPr/>
          </p:nvCxnSpPr>
          <p:spPr>
            <a:xfrm>
              <a:off x="5357818" y="2786058"/>
              <a:ext cx="128588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Прямая соединительная линия 80"/>
            <p:cNvCxnSpPr/>
            <p:nvPr/>
          </p:nvCxnSpPr>
          <p:spPr>
            <a:xfrm rot="5400000">
              <a:off x="5465769" y="1677975"/>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Прямая соединительная линия 81"/>
            <p:cNvCxnSpPr/>
            <p:nvPr/>
          </p:nvCxnSpPr>
          <p:spPr>
            <a:xfrm>
              <a:off x="5572132" y="1571612"/>
              <a:ext cx="107157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Прямая соединительная линия 85"/>
            <p:cNvCxnSpPr/>
            <p:nvPr/>
          </p:nvCxnSpPr>
          <p:spPr>
            <a:xfrm>
              <a:off x="4643438" y="2571744"/>
              <a:ext cx="128588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Прямая соединительная линия 89"/>
            <p:cNvCxnSpPr/>
            <p:nvPr/>
          </p:nvCxnSpPr>
          <p:spPr>
            <a:xfrm rot="5400000">
              <a:off x="5822959" y="2463793"/>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Прямая соединительная линия 90"/>
            <p:cNvCxnSpPr/>
            <p:nvPr/>
          </p:nvCxnSpPr>
          <p:spPr>
            <a:xfrm>
              <a:off x="5929322" y="2357430"/>
              <a:ext cx="71438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Прямая соединительная линия 101"/>
            <p:cNvCxnSpPr/>
            <p:nvPr/>
          </p:nvCxnSpPr>
          <p:spPr>
            <a:xfrm>
              <a:off x="4643438" y="3429000"/>
              <a:ext cx="164307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Прямая соединительная линия 103"/>
            <p:cNvCxnSpPr/>
            <p:nvPr/>
          </p:nvCxnSpPr>
          <p:spPr>
            <a:xfrm rot="5400000">
              <a:off x="6178561" y="3321049"/>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Прямая соединительная линия 104"/>
            <p:cNvCxnSpPr/>
            <p:nvPr/>
          </p:nvCxnSpPr>
          <p:spPr>
            <a:xfrm>
              <a:off x="6286512" y="3214686"/>
              <a:ext cx="35719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Прямая со стрелкой 107"/>
            <p:cNvCxnSpPr/>
            <p:nvPr/>
          </p:nvCxnSpPr>
          <p:spPr>
            <a:xfrm>
              <a:off x="5357818" y="3714752"/>
              <a:ext cx="214314" cy="158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10" name="Прямая со стрелкой 109"/>
            <p:cNvCxnSpPr/>
            <p:nvPr/>
          </p:nvCxnSpPr>
          <p:spPr>
            <a:xfrm>
              <a:off x="5572132" y="3571876"/>
              <a:ext cx="357190" cy="158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14" name="Прямая со стрелкой 113"/>
            <p:cNvCxnSpPr/>
            <p:nvPr/>
          </p:nvCxnSpPr>
          <p:spPr>
            <a:xfrm>
              <a:off x="5929322" y="3724276"/>
              <a:ext cx="357190" cy="158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115" name="TextBox 114"/>
            <p:cNvSpPr txBox="1"/>
            <p:nvPr/>
          </p:nvSpPr>
          <p:spPr>
            <a:xfrm>
              <a:off x="6357950" y="3500438"/>
              <a:ext cx="413896" cy="369332"/>
            </a:xfrm>
            <a:prstGeom prst="rect">
              <a:avLst/>
            </a:prstGeom>
            <a:noFill/>
          </p:spPr>
          <p:txBody>
            <a:bodyPr wrap="none" rtlCol="0">
              <a:spAutoFit/>
            </a:bodyPr>
            <a:lstStyle/>
            <a:p>
              <a:r>
                <a:rPr lang="ru-RU" dirty="0" smtClean="0"/>
                <a:t>3Т</a:t>
              </a:r>
              <a:endParaRPr lang="ru-RU" dirty="0"/>
            </a:p>
          </p:txBody>
        </p:sp>
      </p:grpSp>
      <p:sp>
        <p:nvSpPr>
          <p:cNvPr id="116" name="Прямоугольник 115"/>
          <p:cNvSpPr/>
          <p:nvPr/>
        </p:nvSpPr>
        <p:spPr>
          <a:xfrm>
            <a:off x="428596" y="5786454"/>
            <a:ext cx="3108928" cy="369332"/>
          </a:xfrm>
          <a:prstGeom prst="rect">
            <a:avLst/>
          </a:prstGeom>
        </p:spPr>
        <p:txBody>
          <a:bodyPr wrap="none">
            <a:spAutoFit/>
          </a:bodyPr>
          <a:lstStyle/>
          <a:p>
            <a:r>
              <a:rPr lang="ru-RU" dirty="0" smtClean="0"/>
              <a:t>Т.о вся схема сработала за 3Т </a:t>
            </a:r>
            <a:endParaRPr lang="ru-RU"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2" name="Группа 171"/>
          <p:cNvGrpSpPr/>
          <p:nvPr/>
        </p:nvGrpSpPr>
        <p:grpSpPr>
          <a:xfrm>
            <a:off x="142844" y="214290"/>
            <a:ext cx="8715436" cy="6647123"/>
            <a:chOff x="142844" y="214290"/>
            <a:chExt cx="8715436" cy="6647123"/>
          </a:xfrm>
        </p:grpSpPr>
        <p:grpSp>
          <p:nvGrpSpPr>
            <p:cNvPr id="170" name="Группа 169"/>
            <p:cNvGrpSpPr/>
            <p:nvPr/>
          </p:nvGrpSpPr>
          <p:grpSpPr>
            <a:xfrm>
              <a:off x="142844" y="214290"/>
              <a:ext cx="8715436" cy="6647123"/>
              <a:chOff x="142844" y="214290"/>
              <a:chExt cx="8715436" cy="6647123"/>
            </a:xfrm>
          </p:grpSpPr>
          <p:cxnSp>
            <p:nvCxnSpPr>
              <p:cNvPr id="5" name="Прямая со стрелкой 4"/>
              <p:cNvCxnSpPr/>
              <p:nvPr/>
            </p:nvCxnSpPr>
            <p:spPr>
              <a:xfrm flipV="1">
                <a:off x="1071538" y="3643315"/>
                <a:ext cx="7286676" cy="14367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6" name="Прямая соединительная линия 5"/>
              <p:cNvCxnSpPr/>
              <p:nvPr/>
            </p:nvCxnSpPr>
            <p:spPr>
              <a:xfrm flipV="1">
                <a:off x="1071538" y="3214686"/>
                <a:ext cx="5857916" cy="142877"/>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Прямая соединительная линия 6"/>
              <p:cNvCxnSpPr/>
              <p:nvPr/>
            </p:nvCxnSpPr>
            <p:spPr>
              <a:xfrm flipV="1">
                <a:off x="1071538" y="2786058"/>
                <a:ext cx="5857916" cy="141289"/>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p:nvPr/>
            </p:nvCxnSpPr>
            <p:spPr>
              <a:xfrm flipV="1">
                <a:off x="1071538" y="2428868"/>
                <a:ext cx="5857916" cy="141289"/>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p:nvPr/>
            </p:nvCxnSpPr>
            <p:spPr>
              <a:xfrm flipV="1">
                <a:off x="1071538" y="2071678"/>
                <a:ext cx="5786478" cy="6985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Прямая соединительная линия 9"/>
              <p:cNvCxnSpPr/>
              <p:nvPr/>
            </p:nvCxnSpPr>
            <p:spPr>
              <a:xfrm flipV="1">
                <a:off x="1071538" y="1643050"/>
                <a:ext cx="5786478" cy="6985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Прямая соединительная линия 10"/>
              <p:cNvCxnSpPr/>
              <p:nvPr/>
            </p:nvCxnSpPr>
            <p:spPr>
              <a:xfrm flipV="1">
                <a:off x="1071538" y="1214422"/>
                <a:ext cx="5786478" cy="69851"/>
              </a:xfrm>
              <a:prstGeom prst="line">
                <a:avLst/>
              </a:prstGeom>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642910" y="3214687"/>
                <a:ext cx="396262" cy="369332"/>
              </a:xfrm>
              <a:prstGeom prst="rect">
                <a:avLst/>
              </a:prstGeom>
              <a:noFill/>
            </p:spPr>
            <p:txBody>
              <a:bodyPr wrap="none" rtlCol="0">
                <a:spAutoFit/>
              </a:bodyPr>
              <a:lstStyle/>
              <a:p>
                <a:r>
                  <a:rPr lang="ru-RU" dirty="0" smtClean="0"/>
                  <a:t>Х</a:t>
                </a:r>
                <a:r>
                  <a:rPr lang="ru-RU" sz="1400" dirty="0" smtClean="0"/>
                  <a:t>3</a:t>
                </a:r>
                <a:endParaRPr lang="ru-RU" dirty="0"/>
              </a:p>
            </p:txBody>
          </p:sp>
          <p:sp>
            <p:nvSpPr>
              <p:cNvPr id="13" name="TextBox 12"/>
              <p:cNvSpPr txBox="1"/>
              <p:nvPr/>
            </p:nvSpPr>
            <p:spPr>
              <a:xfrm>
                <a:off x="714348" y="3643315"/>
                <a:ext cx="296876" cy="369332"/>
              </a:xfrm>
              <a:prstGeom prst="rect">
                <a:avLst/>
              </a:prstGeom>
              <a:noFill/>
            </p:spPr>
            <p:txBody>
              <a:bodyPr wrap="none" rtlCol="0">
                <a:spAutoFit/>
              </a:bodyPr>
              <a:lstStyle/>
              <a:p>
                <a:r>
                  <a:rPr lang="en-GB" dirty="0" smtClean="0"/>
                  <a:t>Y</a:t>
                </a:r>
                <a:endParaRPr lang="ru-RU" dirty="0"/>
              </a:p>
            </p:txBody>
          </p:sp>
          <p:sp>
            <p:nvSpPr>
              <p:cNvPr id="14" name="TextBox 13"/>
              <p:cNvSpPr txBox="1"/>
              <p:nvPr/>
            </p:nvSpPr>
            <p:spPr>
              <a:xfrm>
                <a:off x="690400" y="2786059"/>
                <a:ext cx="309700" cy="369332"/>
              </a:xfrm>
              <a:prstGeom prst="rect">
                <a:avLst/>
              </a:prstGeom>
              <a:noFill/>
            </p:spPr>
            <p:txBody>
              <a:bodyPr wrap="none" rtlCol="0">
                <a:spAutoFit/>
              </a:bodyPr>
              <a:lstStyle/>
              <a:p>
                <a:r>
                  <a:rPr lang="en-GB" dirty="0" smtClean="0"/>
                  <a:t>B</a:t>
                </a:r>
                <a:endParaRPr lang="ru-RU" dirty="0"/>
              </a:p>
            </p:txBody>
          </p:sp>
          <p:sp>
            <p:nvSpPr>
              <p:cNvPr id="15" name="TextBox 14"/>
              <p:cNvSpPr txBox="1"/>
              <p:nvPr/>
            </p:nvSpPr>
            <p:spPr>
              <a:xfrm>
                <a:off x="642910" y="2428869"/>
                <a:ext cx="396262" cy="369332"/>
              </a:xfrm>
              <a:prstGeom prst="rect">
                <a:avLst/>
              </a:prstGeom>
              <a:noFill/>
            </p:spPr>
            <p:txBody>
              <a:bodyPr wrap="none" rtlCol="0">
                <a:spAutoFit/>
              </a:bodyPr>
              <a:lstStyle/>
              <a:p>
                <a:r>
                  <a:rPr lang="ru-RU" dirty="0" smtClean="0"/>
                  <a:t>Х</a:t>
                </a:r>
                <a:r>
                  <a:rPr lang="en-GB" sz="1400" dirty="0" smtClean="0"/>
                  <a:t>2</a:t>
                </a:r>
                <a:endParaRPr lang="ru-RU" dirty="0"/>
              </a:p>
            </p:txBody>
          </p:sp>
          <p:sp>
            <p:nvSpPr>
              <p:cNvPr id="16" name="TextBox 15"/>
              <p:cNvSpPr txBox="1"/>
              <p:nvPr/>
            </p:nvSpPr>
            <p:spPr>
              <a:xfrm>
                <a:off x="682384" y="2000241"/>
                <a:ext cx="317716" cy="369332"/>
              </a:xfrm>
              <a:prstGeom prst="rect">
                <a:avLst/>
              </a:prstGeom>
              <a:noFill/>
            </p:spPr>
            <p:txBody>
              <a:bodyPr wrap="none" rtlCol="0">
                <a:spAutoFit/>
              </a:bodyPr>
              <a:lstStyle/>
              <a:p>
                <a:r>
                  <a:rPr lang="en-GB" dirty="0" smtClean="0"/>
                  <a:t>A</a:t>
                </a:r>
                <a:endParaRPr lang="ru-RU" dirty="0"/>
              </a:p>
            </p:txBody>
          </p:sp>
          <p:sp>
            <p:nvSpPr>
              <p:cNvPr id="17" name="TextBox 16"/>
              <p:cNvSpPr txBox="1"/>
              <p:nvPr/>
            </p:nvSpPr>
            <p:spPr>
              <a:xfrm>
                <a:off x="642910" y="1571613"/>
                <a:ext cx="396262" cy="369332"/>
              </a:xfrm>
              <a:prstGeom prst="rect">
                <a:avLst/>
              </a:prstGeom>
              <a:noFill/>
            </p:spPr>
            <p:txBody>
              <a:bodyPr wrap="none" rtlCol="0">
                <a:spAutoFit/>
              </a:bodyPr>
              <a:lstStyle/>
              <a:p>
                <a:r>
                  <a:rPr lang="ru-RU" dirty="0" smtClean="0"/>
                  <a:t>Х</a:t>
                </a:r>
                <a:r>
                  <a:rPr lang="en-GB" sz="1400" dirty="0" smtClean="0"/>
                  <a:t>1</a:t>
                </a:r>
                <a:endParaRPr lang="ru-RU" dirty="0"/>
              </a:p>
            </p:txBody>
          </p:sp>
          <p:sp>
            <p:nvSpPr>
              <p:cNvPr id="18" name="TextBox 17"/>
              <p:cNvSpPr txBox="1"/>
              <p:nvPr/>
            </p:nvSpPr>
            <p:spPr>
              <a:xfrm>
                <a:off x="642910" y="1142985"/>
                <a:ext cx="396262" cy="369332"/>
              </a:xfrm>
              <a:prstGeom prst="rect">
                <a:avLst/>
              </a:prstGeom>
              <a:noFill/>
            </p:spPr>
            <p:txBody>
              <a:bodyPr wrap="none" rtlCol="0">
                <a:spAutoFit/>
              </a:bodyPr>
              <a:lstStyle/>
              <a:p>
                <a:r>
                  <a:rPr lang="ru-RU" dirty="0" smtClean="0"/>
                  <a:t>Х</a:t>
                </a:r>
                <a:r>
                  <a:rPr lang="en-GB" sz="1400" dirty="0" smtClean="0"/>
                  <a:t>0</a:t>
                </a:r>
                <a:endParaRPr lang="ru-RU" dirty="0"/>
              </a:p>
            </p:txBody>
          </p:sp>
          <p:cxnSp>
            <p:nvCxnSpPr>
              <p:cNvPr id="19" name="Прямая соединительная линия 18"/>
              <p:cNvCxnSpPr/>
              <p:nvPr/>
            </p:nvCxnSpPr>
            <p:spPr>
              <a:xfrm>
                <a:off x="1071538" y="1714489"/>
                <a:ext cx="71438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Прямая соединительная линия 19"/>
              <p:cNvCxnSpPr/>
              <p:nvPr/>
            </p:nvCxnSpPr>
            <p:spPr>
              <a:xfrm>
                <a:off x="1071538" y="1285861"/>
                <a:ext cx="71438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Прямая соединительная линия 20"/>
              <p:cNvCxnSpPr/>
              <p:nvPr/>
            </p:nvCxnSpPr>
            <p:spPr>
              <a:xfrm>
                <a:off x="1071538" y="2571745"/>
                <a:ext cx="71438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Прямая соединительная линия 21"/>
              <p:cNvCxnSpPr/>
              <p:nvPr/>
            </p:nvCxnSpPr>
            <p:spPr>
              <a:xfrm>
                <a:off x="1071538" y="3357563"/>
                <a:ext cx="71438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Прямая соединительная линия 22"/>
              <p:cNvCxnSpPr/>
              <p:nvPr/>
            </p:nvCxnSpPr>
            <p:spPr>
              <a:xfrm rot="5400000">
                <a:off x="1679555" y="3249612"/>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Прямая соединительная линия 23"/>
              <p:cNvCxnSpPr/>
              <p:nvPr/>
            </p:nvCxnSpPr>
            <p:spPr>
              <a:xfrm rot="5400000">
                <a:off x="1679555" y="2463794"/>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Прямая соединительная линия 24"/>
              <p:cNvCxnSpPr/>
              <p:nvPr/>
            </p:nvCxnSpPr>
            <p:spPr>
              <a:xfrm rot="5400000">
                <a:off x="1679555" y="1606538"/>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Прямая соединительная линия 25"/>
              <p:cNvCxnSpPr/>
              <p:nvPr/>
            </p:nvCxnSpPr>
            <p:spPr>
              <a:xfrm rot="5400000">
                <a:off x="1679555" y="1177910"/>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Прямая соединительная линия 26"/>
              <p:cNvCxnSpPr/>
              <p:nvPr/>
            </p:nvCxnSpPr>
            <p:spPr>
              <a:xfrm>
                <a:off x="1071538" y="2143117"/>
                <a:ext cx="92869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Прямая соединительная линия 27"/>
              <p:cNvCxnSpPr/>
              <p:nvPr/>
            </p:nvCxnSpPr>
            <p:spPr>
              <a:xfrm>
                <a:off x="1785918" y="1071547"/>
                <a:ext cx="1357322"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Прямая соединительная линия 28"/>
              <p:cNvCxnSpPr/>
              <p:nvPr/>
            </p:nvCxnSpPr>
            <p:spPr>
              <a:xfrm>
                <a:off x="1785918" y="1500175"/>
                <a:ext cx="1357322"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Прямая соединительная линия 29"/>
              <p:cNvCxnSpPr/>
              <p:nvPr/>
            </p:nvCxnSpPr>
            <p:spPr>
              <a:xfrm>
                <a:off x="1785918" y="2357431"/>
                <a:ext cx="1357322"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Прямая соединительная линия 30"/>
              <p:cNvCxnSpPr/>
              <p:nvPr/>
            </p:nvCxnSpPr>
            <p:spPr>
              <a:xfrm>
                <a:off x="1785918" y="3143249"/>
                <a:ext cx="1357322"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Прямая соединительная линия 31"/>
              <p:cNvCxnSpPr/>
              <p:nvPr/>
            </p:nvCxnSpPr>
            <p:spPr>
              <a:xfrm rot="5400000">
                <a:off x="1893869" y="2035166"/>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Прямая соединительная линия 32"/>
              <p:cNvCxnSpPr/>
              <p:nvPr/>
            </p:nvCxnSpPr>
            <p:spPr>
              <a:xfrm>
                <a:off x="2000232" y="1928803"/>
                <a:ext cx="1143008"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Прямая соединительная линия 33"/>
              <p:cNvCxnSpPr/>
              <p:nvPr/>
            </p:nvCxnSpPr>
            <p:spPr>
              <a:xfrm>
                <a:off x="1071538" y="2928935"/>
                <a:ext cx="128588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Прямая соединительная линия 34"/>
              <p:cNvCxnSpPr/>
              <p:nvPr/>
            </p:nvCxnSpPr>
            <p:spPr>
              <a:xfrm rot="5400000">
                <a:off x="2251059" y="2820984"/>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Прямая соединительная линия 35"/>
              <p:cNvCxnSpPr/>
              <p:nvPr/>
            </p:nvCxnSpPr>
            <p:spPr>
              <a:xfrm>
                <a:off x="2357422" y="2714621"/>
                <a:ext cx="785818"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Прямая соединительная линия 36"/>
              <p:cNvCxnSpPr/>
              <p:nvPr/>
            </p:nvCxnSpPr>
            <p:spPr>
              <a:xfrm>
                <a:off x="1071538" y="3786191"/>
                <a:ext cx="164307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Прямая соединительная линия 37"/>
              <p:cNvCxnSpPr/>
              <p:nvPr/>
            </p:nvCxnSpPr>
            <p:spPr>
              <a:xfrm rot="5400000">
                <a:off x="2606661" y="3678240"/>
                <a:ext cx="21431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Прямая соединительная линия 38"/>
              <p:cNvCxnSpPr/>
              <p:nvPr/>
            </p:nvCxnSpPr>
            <p:spPr>
              <a:xfrm>
                <a:off x="2714612" y="3571877"/>
                <a:ext cx="428628"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Прямая со стрелкой 39"/>
              <p:cNvCxnSpPr/>
              <p:nvPr/>
            </p:nvCxnSpPr>
            <p:spPr>
              <a:xfrm>
                <a:off x="1785918" y="4071943"/>
                <a:ext cx="214314" cy="158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41" name="Прямая со стрелкой 40"/>
              <p:cNvCxnSpPr/>
              <p:nvPr/>
            </p:nvCxnSpPr>
            <p:spPr>
              <a:xfrm>
                <a:off x="2000232" y="3929067"/>
                <a:ext cx="357190" cy="158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42" name="Прямая со стрелкой 41"/>
              <p:cNvCxnSpPr/>
              <p:nvPr/>
            </p:nvCxnSpPr>
            <p:spPr>
              <a:xfrm>
                <a:off x="2357422" y="4081467"/>
                <a:ext cx="357190" cy="158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2786050" y="3857629"/>
                <a:ext cx="413896" cy="369332"/>
              </a:xfrm>
              <a:prstGeom prst="rect">
                <a:avLst/>
              </a:prstGeom>
              <a:noFill/>
            </p:spPr>
            <p:txBody>
              <a:bodyPr wrap="none" rtlCol="0">
                <a:spAutoFit/>
              </a:bodyPr>
              <a:lstStyle/>
              <a:p>
                <a:r>
                  <a:rPr lang="ru-RU" dirty="0" smtClean="0"/>
                  <a:t>3Т</a:t>
                </a:r>
                <a:endParaRPr lang="ru-RU" dirty="0"/>
              </a:p>
            </p:txBody>
          </p:sp>
          <p:sp>
            <p:nvSpPr>
              <p:cNvPr id="44" name="TextBox 43"/>
              <p:cNvSpPr txBox="1"/>
              <p:nvPr/>
            </p:nvSpPr>
            <p:spPr>
              <a:xfrm>
                <a:off x="285720" y="214290"/>
                <a:ext cx="8572560" cy="646331"/>
              </a:xfrm>
              <a:prstGeom prst="rect">
                <a:avLst/>
              </a:prstGeom>
              <a:noFill/>
            </p:spPr>
            <p:txBody>
              <a:bodyPr wrap="square" rtlCol="0">
                <a:spAutoFit/>
              </a:bodyPr>
              <a:lstStyle/>
              <a:p>
                <a:pPr algn="just"/>
                <a:r>
                  <a:rPr lang="ru-RU" dirty="0" smtClean="0"/>
                  <a:t>Продолжим рисовать временную диаграмму на той же координатной оси, что и на предыдущем слайде (после горизонтальной черты)</a:t>
                </a:r>
                <a:endParaRPr lang="ru-RU" dirty="0"/>
              </a:p>
            </p:txBody>
          </p:sp>
          <p:cxnSp>
            <p:nvCxnSpPr>
              <p:cNvPr id="46" name="Прямая соединительная линия 45"/>
              <p:cNvCxnSpPr/>
              <p:nvPr/>
            </p:nvCxnSpPr>
            <p:spPr>
              <a:xfrm rot="5400000">
                <a:off x="179357" y="2463794"/>
                <a:ext cx="364333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Прямая со стрелкой 46"/>
              <p:cNvCxnSpPr/>
              <p:nvPr/>
            </p:nvCxnSpPr>
            <p:spPr>
              <a:xfrm rot="5400000" flipH="1" flipV="1">
                <a:off x="-356428" y="2356637"/>
                <a:ext cx="2857520"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49" name="Прямая соединительная линия 48"/>
              <p:cNvCxnSpPr/>
              <p:nvPr/>
            </p:nvCxnSpPr>
            <p:spPr>
              <a:xfrm rot="5400000">
                <a:off x="-34957" y="2463794"/>
                <a:ext cx="364333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Прямая соединительная линия 49"/>
              <p:cNvCxnSpPr/>
              <p:nvPr/>
            </p:nvCxnSpPr>
            <p:spPr>
              <a:xfrm rot="5400000">
                <a:off x="536547" y="2463794"/>
                <a:ext cx="364333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Прямая соединительная линия 50"/>
              <p:cNvCxnSpPr/>
              <p:nvPr/>
            </p:nvCxnSpPr>
            <p:spPr>
              <a:xfrm rot="5400000">
                <a:off x="893737" y="2463794"/>
                <a:ext cx="364333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Прямая соединительная линия 52"/>
              <p:cNvCxnSpPr/>
              <p:nvPr/>
            </p:nvCxnSpPr>
            <p:spPr>
              <a:xfrm rot="5400000">
                <a:off x="1321572" y="2464587"/>
                <a:ext cx="3643337" cy="158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142844" y="4286256"/>
                <a:ext cx="4264052" cy="646331"/>
              </a:xfrm>
              <a:prstGeom prst="rect">
                <a:avLst/>
              </a:prstGeom>
              <a:noFill/>
            </p:spPr>
            <p:txBody>
              <a:bodyPr wrap="none" rtlCol="0">
                <a:spAutoFit/>
              </a:bodyPr>
              <a:lstStyle/>
              <a:p>
                <a:r>
                  <a:rPr lang="ru-RU" dirty="0" smtClean="0"/>
                  <a:t>Предположим, что начальные состояние </a:t>
                </a:r>
              </a:p>
              <a:p>
                <a:r>
                  <a:rPr lang="ru-RU" dirty="0" smtClean="0"/>
                  <a:t>не все были равны «0».</a:t>
                </a:r>
                <a:endParaRPr lang="ru-RU" dirty="0"/>
              </a:p>
            </p:txBody>
          </p:sp>
          <p:sp>
            <p:nvSpPr>
              <p:cNvPr id="63" name="TextBox 62"/>
              <p:cNvSpPr txBox="1"/>
              <p:nvPr/>
            </p:nvSpPr>
            <p:spPr>
              <a:xfrm>
                <a:off x="500034" y="4845618"/>
                <a:ext cx="891591" cy="646331"/>
              </a:xfrm>
              <a:prstGeom prst="rect">
                <a:avLst/>
              </a:prstGeom>
              <a:noFill/>
            </p:spPr>
            <p:txBody>
              <a:bodyPr wrap="none" rtlCol="0">
                <a:spAutoFit/>
              </a:bodyPr>
              <a:lstStyle/>
              <a:p>
                <a:r>
                  <a:rPr lang="ru-RU" dirty="0" smtClean="0"/>
                  <a:t>Х</a:t>
                </a:r>
                <a:r>
                  <a:rPr lang="ru-RU" sz="1400" dirty="0" smtClean="0"/>
                  <a:t>0</a:t>
                </a:r>
                <a:r>
                  <a:rPr lang="ru-RU" dirty="0" smtClean="0"/>
                  <a:t>=«1»</a:t>
                </a:r>
              </a:p>
              <a:p>
                <a:r>
                  <a:rPr lang="ru-RU" dirty="0" smtClean="0"/>
                  <a:t>Х</a:t>
                </a:r>
                <a:r>
                  <a:rPr lang="ru-RU" sz="1400" dirty="0" smtClean="0"/>
                  <a:t>1</a:t>
                </a:r>
                <a:r>
                  <a:rPr lang="ru-RU" dirty="0" smtClean="0"/>
                  <a:t>=«1»</a:t>
                </a:r>
                <a:endParaRPr lang="ru-RU" dirty="0"/>
              </a:p>
            </p:txBody>
          </p:sp>
          <p:sp>
            <p:nvSpPr>
              <p:cNvPr id="64" name="TextBox 63"/>
              <p:cNvSpPr txBox="1"/>
              <p:nvPr/>
            </p:nvSpPr>
            <p:spPr>
              <a:xfrm>
                <a:off x="500034" y="5417122"/>
                <a:ext cx="891591" cy="646331"/>
              </a:xfrm>
              <a:prstGeom prst="rect">
                <a:avLst/>
              </a:prstGeom>
              <a:noFill/>
            </p:spPr>
            <p:txBody>
              <a:bodyPr wrap="none" rtlCol="0">
                <a:spAutoFit/>
              </a:bodyPr>
              <a:lstStyle/>
              <a:p>
                <a:r>
                  <a:rPr lang="ru-RU" dirty="0" smtClean="0"/>
                  <a:t>Х</a:t>
                </a:r>
                <a:r>
                  <a:rPr lang="ru-RU" sz="1400" dirty="0" smtClean="0"/>
                  <a:t>2</a:t>
                </a:r>
                <a:r>
                  <a:rPr lang="ru-RU" dirty="0" smtClean="0"/>
                  <a:t>=«1»</a:t>
                </a:r>
              </a:p>
              <a:p>
                <a:r>
                  <a:rPr lang="ru-RU" dirty="0" smtClean="0"/>
                  <a:t>Х</a:t>
                </a:r>
                <a:r>
                  <a:rPr lang="ru-RU" sz="1400" dirty="0" smtClean="0"/>
                  <a:t>3</a:t>
                </a:r>
                <a:r>
                  <a:rPr lang="ru-RU" dirty="0" smtClean="0"/>
                  <a:t>=«0»</a:t>
                </a:r>
                <a:endParaRPr lang="ru-RU" dirty="0"/>
              </a:p>
            </p:txBody>
          </p:sp>
          <p:sp>
            <p:nvSpPr>
              <p:cNvPr id="66" name="Правая фигурная скобка 65"/>
              <p:cNvSpPr/>
              <p:nvPr/>
            </p:nvSpPr>
            <p:spPr>
              <a:xfrm>
                <a:off x="1214414" y="4917056"/>
                <a:ext cx="428628" cy="57150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67" name="Правая фигурная скобка 66"/>
              <p:cNvSpPr/>
              <p:nvPr/>
            </p:nvSpPr>
            <p:spPr>
              <a:xfrm>
                <a:off x="1214414" y="5488560"/>
                <a:ext cx="428628" cy="57150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68" name="TextBox 67"/>
              <p:cNvSpPr txBox="1"/>
              <p:nvPr/>
            </p:nvSpPr>
            <p:spPr>
              <a:xfrm>
                <a:off x="1643042" y="4988494"/>
                <a:ext cx="787395" cy="369332"/>
              </a:xfrm>
              <a:prstGeom prst="rect">
                <a:avLst/>
              </a:prstGeom>
              <a:noFill/>
            </p:spPr>
            <p:txBody>
              <a:bodyPr wrap="none" rtlCol="0">
                <a:spAutoFit/>
              </a:bodyPr>
              <a:lstStyle/>
              <a:p>
                <a:r>
                  <a:rPr lang="ru-RU" dirty="0" smtClean="0"/>
                  <a:t>А=«1»</a:t>
                </a:r>
                <a:endParaRPr lang="ru-RU" dirty="0"/>
              </a:p>
            </p:txBody>
          </p:sp>
          <p:sp>
            <p:nvSpPr>
              <p:cNvPr id="69" name="TextBox 68"/>
              <p:cNvSpPr txBox="1"/>
              <p:nvPr/>
            </p:nvSpPr>
            <p:spPr>
              <a:xfrm>
                <a:off x="1643042" y="5559998"/>
                <a:ext cx="779381" cy="369332"/>
              </a:xfrm>
              <a:prstGeom prst="rect">
                <a:avLst/>
              </a:prstGeom>
              <a:noFill/>
            </p:spPr>
            <p:txBody>
              <a:bodyPr wrap="none" rtlCol="0">
                <a:spAutoFit/>
              </a:bodyPr>
              <a:lstStyle/>
              <a:p>
                <a:r>
                  <a:rPr lang="ru-RU" dirty="0" smtClean="0"/>
                  <a:t>В=«1»</a:t>
                </a:r>
                <a:endParaRPr lang="ru-RU" dirty="0"/>
              </a:p>
            </p:txBody>
          </p:sp>
          <p:sp>
            <p:nvSpPr>
              <p:cNvPr id="70" name="Скругленный прямоугольник 69"/>
              <p:cNvSpPr/>
              <p:nvPr/>
            </p:nvSpPr>
            <p:spPr>
              <a:xfrm>
                <a:off x="1643042" y="5559998"/>
                <a:ext cx="714380" cy="35719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2" name="Скругленный прямоугольник 71"/>
              <p:cNvSpPr/>
              <p:nvPr/>
            </p:nvSpPr>
            <p:spPr>
              <a:xfrm>
                <a:off x="571472" y="5702874"/>
                <a:ext cx="714380" cy="35719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76" name="Прямая соединительная линия 75"/>
              <p:cNvCxnSpPr/>
              <p:nvPr/>
            </p:nvCxnSpPr>
            <p:spPr>
              <a:xfrm>
                <a:off x="1285852" y="5988626"/>
                <a:ext cx="1357322"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0" name="Прямая соединительная линия 79"/>
              <p:cNvCxnSpPr/>
              <p:nvPr/>
            </p:nvCxnSpPr>
            <p:spPr>
              <a:xfrm>
                <a:off x="2357422" y="5774312"/>
                <a:ext cx="285752"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5" name="Прямая соединительная линия 84"/>
              <p:cNvCxnSpPr/>
              <p:nvPr/>
            </p:nvCxnSpPr>
            <p:spPr>
              <a:xfrm rot="5400000">
                <a:off x="2540779" y="5876707"/>
                <a:ext cx="214314" cy="9524"/>
              </a:xfrm>
              <a:prstGeom prst="line">
                <a:avLst/>
              </a:prstGeom>
            </p:spPr>
            <p:style>
              <a:lnRef idx="1">
                <a:schemeClr val="accent1"/>
              </a:lnRef>
              <a:fillRef idx="0">
                <a:schemeClr val="accent1"/>
              </a:fillRef>
              <a:effectRef idx="0">
                <a:schemeClr val="accent1"/>
              </a:effectRef>
              <a:fontRef idx="minor">
                <a:schemeClr val="tx1"/>
              </a:fontRef>
            </p:style>
          </p:cxnSp>
          <p:cxnSp>
            <p:nvCxnSpPr>
              <p:cNvPr id="90" name="Прямая со стрелкой 89"/>
              <p:cNvCxnSpPr/>
              <p:nvPr/>
            </p:nvCxnSpPr>
            <p:spPr>
              <a:xfrm>
                <a:off x="2643174" y="5845750"/>
                <a:ext cx="28575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1" name="TextBox 90"/>
              <p:cNvSpPr txBox="1"/>
              <p:nvPr/>
            </p:nvSpPr>
            <p:spPr>
              <a:xfrm>
                <a:off x="2928926" y="5702874"/>
                <a:ext cx="776175" cy="369332"/>
              </a:xfrm>
              <a:prstGeom prst="rect">
                <a:avLst/>
              </a:prstGeom>
              <a:noFill/>
            </p:spPr>
            <p:txBody>
              <a:bodyPr wrap="none" rtlCol="0">
                <a:spAutoFit/>
              </a:bodyPr>
              <a:lstStyle/>
              <a:p>
                <a:r>
                  <a:rPr lang="ru-RU" dirty="0" smtClean="0"/>
                  <a:t>У=«0»</a:t>
                </a:r>
                <a:endParaRPr lang="ru-RU" dirty="0"/>
              </a:p>
            </p:txBody>
          </p:sp>
          <p:cxnSp>
            <p:nvCxnSpPr>
              <p:cNvPr id="93" name="Прямая соединительная линия 92"/>
              <p:cNvCxnSpPr/>
              <p:nvPr/>
            </p:nvCxnSpPr>
            <p:spPr>
              <a:xfrm rot="5400000">
                <a:off x="2929720" y="5571346"/>
                <a:ext cx="1571636" cy="1588"/>
              </a:xfrm>
              <a:prstGeom prst="line">
                <a:avLst/>
              </a:prstGeom>
            </p:spPr>
            <p:style>
              <a:lnRef idx="1">
                <a:schemeClr val="accent1"/>
              </a:lnRef>
              <a:fillRef idx="0">
                <a:schemeClr val="accent1"/>
              </a:fillRef>
              <a:effectRef idx="0">
                <a:schemeClr val="accent1"/>
              </a:effectRef>
              <a:fontRef idx="minor">
                <a:schemeClr val="tx1"/>
              </a:fontRef>
            </p:style>
          </p:cxnSp>
          <p:sp>
            <p:nvSpPr>
              <p:cNvPr id="94" name="TextBox 93"/>
              <p:cNvSpPr txBox="1"/>
              <p:nvPr/>
            </p:nvSpPr>
            <p:spPr>
              <a:xfrm>
                <a:off x="4286248" y="4500570"/>
                <a:ext cx="3822393" cy="369332"/>
              </a:xfrm>
              <a:prstGeom prst="rect">
                <a:avLst/>
              </a:prstGeom>
              <a:noFill/>
            </p:spPr>
            <p:txBody>
              <a:bodyPr wrap="none" rtlCol="0">
                <a:spAutoFit/>
              </a:bodyPr>
              <a:lstStyle/>
              <a:p>
                <a:r>
                  <a:rPr lang="ru-RU" dirty="0" smtClean="0"/>
                  <a:t>Меняем состояние некоторых иксов.</a:t>
                </a:r>
                <a:endParaRPr lang="ru-RU" dirty="0"/>
              </a:p>
            </p:txBody>
          </p:sp>
          <p:sp>
            <p:nvSpPr>
              <p:cNvPr id="95" name="TextBox 94"/>
              <p:cNvSpPr txBox="1"/>
              <p:nvPr/>
            </p:nvSpPr>
            <p:spPr>
              <a:xfrm>
                <a:off x="3929058" y="4857760"/>
                <a:ext cx="891591" cy="646331"/>
              </a:xfrm>
              <a:prstGeom prst="rect">
                <a:avLst/>
              </a:prstGeom>
              <a:noFill/>
            </p:spPr>
            <p:txBody>
              <a:bodyPr wrap="none" rtlCol="0">
                <a:spAutoFit/>
              </a:bodyPr>
              <a:lstStyle/>
              <a:p>
                <a:r>
                  <a:rPr lang="ru-RU" dirty="0" smtClean="0"/>
                  <a:t>Х</a:t>
                </a:r>
                <a:r>
                  <a:rPr lang="ru-RU" sz="1400" dirty="0" smtClean="0"/>
                  <a:t>0</a:t>
                </a:r>
                <a:r>
                  <a:rPr lang="ru-RU" dirty="0" smtClean="0"/>
                  <a:t>=«1»</a:t>
                </a:r>
              </a:p>
              <a:p>
                <a:r>
                  <a:rPr lang="ru-RU" dirty="0" smtClean="0"/>
                  <a:t>Х</a:t>
                </a:r>
                <a:r>
                  <a:rPr lang="ru-RU" sz="1400" dirty="0" smtClean="0"/>
                  <a:t>1</a:t>
                </a:r>
                <a:r>
                  <a:rPr lang="ru-RU" dirty="0" smtClean="0"/>
                  <a:t>=«0»</a:t>
                </a:r>
                <a:endParaRPr lang="ru-RU" dirty="0"/>
              </a:p>
            </p:txBody>
          </p:sp>
          <p:sp>
            <p:nvSpPr>
              <p:cNvPr id="96" name="Правая фигурная скобка 95"/>
              <p:cNvSpPr/>
              <p:nvPr/>
            </p:nvSpPr>
            <p:spPr>
              <a:xfrm>
                <a:off x="4572000" y="4857760"/>
                <a:ext cx="428628" cy="57150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97" name="TextBox 96"/>
              <p:cNvSpPr txBox="1"/>
              <p:nvPr/>
            </p:nvSpPr>
            <p:spPr>
              <a:xfrm>
                <a:off x="5000628" y="5000636"/>
                <a:ext cx="787395" cy="369332"/>
              </a:xfrm>
              <a:prstGeom prst="rect">
                <a:avLst/>
              </a:prstGeom>
              <a:noFill/>
            </p:spPr>
            <p:txBody>
              <a:bodyPr wrap="none" rtlCol="0">
                <a:spAutoFit/>
              </a:bodyPr>
              <a:lstStyle/>
              <a:p>
                <a:r>
                  <a:rPr lang="ru-RU" dirty="0" smtClean="0"/>
                  <a:t>А=«0»</a:t>
                </a:r>
                <a:endParaRPr lang="ru-RU" dirty="0"/>
              </a:p>
            </p:txBody>
          </p:sp>
          <p:sp>
            <p:nvSpPr>
              <p:cNvPr id="98" name="TextBox 97"/>
              <p:cNvSpPr txBox="1"/>
              <p:nvPr/>
            </p:nvSpPr>
            <p:spPr>
              <a:xfrm>
                <a:off x="5715008" y="5000636"/>
                <a:ext cx="1556645" cy="369332"/>
              </a:xfrm>
              <a:prstGeom prst="rect">
                <a:avLst/>
              </a:prstGeom>
              <a:noFill/>
            </p:spPr>
            <p:txBody>
              <a:bodyPr wrap="none" rtlCol="0">
                <a:spAutoFit/>
              </a:bodyPr>
              <a:lstStyle/>
              <a:p>
                <a:r>
                  <a:rPr lang="ru-RU" dirty="0" smtClean="0"/>
                  <a:t>(с задержкой)</a:t>
                </a:r>
                <a:endParaRPr lang="ru-RU" dirty="0"/>
              </a:p>
            </p:txBody>
          </p:sp>
          <p:sp>
            <p:nvSpPr>
              <p:cNvPr id="99" name="TextBox 98"/>
              <p:cNvSpPr txBox="1"/>
              <p:nvPr/>
            </p:nvSpPr>
            <p:spPr>
              <a:xfrm>
                <a:off x="3929058" y="5425875"/>
                <a:ext cx="891591" cy="646331"/>
              </a:xfrm>
              <a:prstGeom prst="rect">
                <a:avLst/>
              </a:prstGeom>
              <a:noFill/>
            </p:spPr>
            <p:txBody>
              <a:bodyPr wrap="none" rtlCol="0">
                <a:spAutoFit/>
              </a:bodyPr>
              <a:lstStyle/>
              <a:p>
                <a:r>
                  <a:rPr lang="ru-RU" dirty="0" smtClean="0"/>
                  <a:t>Х</a:t>
                </a:r>
                <a:r>
                  <a:rPr lang="ru-RU" sz="1400" dirty="0" smtClean="0"/>
                  <a:t>2</a:t>
                </a:r>
                <a:r>
                  <a:rPr lang="ru-RU" dirty="0" smtClean="0"/>
                  <a:t>=«1»</a:t>
                </a:r>
              </a:p>
              <a:p>
                <a:r>
                  <a:rPr lang="ru-RU" dirty="0" smtClean="0"/>
                  <a:t>Х</a:t>
                </a:r>
                <a:r>
                  <a:rPr lang="ru-RU" sz="1400" dirty="0" smtClean="0"/>
                  <a:t>3</a:t>
                </a:r>
                <a:r>
                  <a:rPr lang="ru-RU" dirty="0" smtClean="0"/>
                  <a:t>=«1»</a:t>
                </a:r>
                <a:endParaRPr lang="ru-RU" dirty="0"/>
              </a:p>
            </p:txBody>
          </p:sp>
          <p:sp>
            <p:nvSpPr>
              <p:cNvPr id="100" name="Правая фигурная скобка 99"/>
              <p:cNvSpPr/>
              <p:nvPr/>
            </p:nvSpPr>
            <p:spPr>
              <a:xfrm>
                <a:off x="4572000" y="5497313"/>
                <a:ext cx="428628" cy="57150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101" name="TextBox 100"/>
              <p:cNvSpPr txBox="1"/>
              <p:nvPr/>
            </p:nvSpPr>
            <p:spPr>
              <a:xfrm>
                <a:off x="5000628" y="5568751"/>
                <a:ext cx="779381" cy="369332"/>
              </a:xfrm>
              <a:prstGeom prst="rect">
                <a:avLst/>
              </a:prstGeom>
              <a:noFill/>
            </p:spPr>
            <p:txBody>
              <a:bodyPr wrap="none" rtlCol="0">
                <a:spAutoFit/>
              </a:bodyPr>
              <a:lstStyle/>
              <a:p>
                <a:r>
                  <a:rPr lang="ru-RU" dirty="0" smtClean="0"/>
                  <a:t>В=«1»</a:t>
                </a:r>
                <a:endParaRPr lang="ru-RU" dirty="0"/>
              </a:p>
            </p:txBody>
          </p:sp>
          <p:sp>
            <p:nvSpPr>
              <p:cNvPr id="102" name="TextBox 101"/>
              <p:cNvSpPr txBox="1"/>
              <p:nvPr/>
            </p:nvSpPr>
            <p:spPr>
              <a:xfrm>
                <a:off x="5715008" y="5568751"/>
                <a:ext cx="1934889" cy="646331"/>
              </a:xfrm>
              <a:prstGeom prst="rect">
                <a:avLst/>
              </a:prstGeom>
              <a:noFill/>
            </p:spPr>
            <p:txBody>
              <a:bodyPr wrap="none" rtlCol="0">
                <a:spAutoFit/>
              </a:bodyPr>
              <a:lstStyle/>
              <a:p>
                <a:r>
                  <a:rPr lang="ru-RU" dirty="0" smtClean="0"/>
                  <a:t>(с задержкой от А</a:t>
                </a:r>
              </a:p>
              <a:p>
                <a:r>
                  <a:rPr lang="ru-RU" dirty="0" smtClean="0"/>
                  <a:t>+своя задержка)</a:t>
                </a:r>
                <a:endParaRPr lang="ru-RU" dirty="0"/>
              </a:p>
            </p:txBody>
          </p:sp>
          <p:sp>
            <p:nvSpPr>
              <p:cNvPr id="103" name="TextBox 102"/>
              <p:cNvSpPr txBox="1"/>
              <p:nvPr/>
            </p:nvSpPr>
            <p:spPr>
              <a:xfrm>
                <a:off x="857224" y="6211669"/>
                <a:ext cx="891591" cy="646331"/>
              </a:xfrm>
              <a:prstGeom prst="rect">
                <a:avLst/>
              </a:prstGeom>
              <a:noFill/>
            </p:spPr>
            <p:txBody>
              <a:bodyPr wrap="none" rtlCol="0">
                <a:spAutoFit/>
              </a:bodyPr>
              <a:lstStyle/>
              <a:p>
                <a:r>
                  <a:rPr lang="ru-RU" dirty="0" smtClean="0"/>
                  <a:t>В=«1»</a:t>
                </a:r>
              </a:p>
              <a:p>
                <a:r>
                  <a:rPr lang="ru-RU" dirty="0" smtClean="0"/>
                  <a:t>Х</a:t>
                </a:r>
                <a:r>
                  <a:rPr lang="ru-RU" sz="1400" dirty="0" smtClean="0"/>
                  <a:t>3</a:t>
                </a:r>
                <a:r>
                  <a:rPr lang="ru-RU" dirty="0" smtClean="0"/>
                  <a:t>=«1»</a:t>
                </a:r>
                <a:endParaRPr lang="ru-RU" dirty="0"/>
              </a:p>
            </p:txBody>
          </p:sp>
          <p:sp>
            <p:nvSpPr>
              <p:cNvPr id="104" name="Правая фигурная скобка 103"/>
              <p:cNvSpPr/>
              <p:nvPr/>
            </p:nvSpPr>
            <p:spPr>
              <a:xfrm>
                <a:off x="1500166" y="6286496"/>
                <a:ext cx="428628" cy="57150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105" name="TextBox 104"/>
              <p:cNvSpPr txBox="1"/>
              <p:nvPr/>
            </p:nvSpPr>
            <p:spPr>
              <a:xfrm>
                <a:off x="1928794" y="6345816"/>
                <a:ext cx="766557" cy="369332"/>
              </a:xfrm>
              <a:prstGeom prst="rect">
                <a:avLst/>
              </a:prstGeom>
              <a:noFill/>
            </p:spPr>
            <p:txBody>
              <a:bodyPr wrap="none" rtlCol="0">
                <a:spAutoFit/>
              </a:bodyPr>
              <a:lstStyle/>
              <a:p>
                <a:r>
                  <a:rPr lang="en-GB" dirty="0" smtClean="0"/>
                  <a:t>Y=</a:t>
                </a:r>
                <a:r>
                  <a:rPr lang="ru-RU" dirty="0" smtClean="0"/>
                  <a:t>«1»</a:t>
                </a:r>
                <a:endParaRPr lang="ru-RU" dirty="0"/>
              </a:p>
            </p:txBody>
          </p:sp>
          <p:sp>
            <p:nvSpPr>
              <p:cNvPr id="106" name="TextBox 105"/>
              <p:cNvSpPr txBox="1"/>
              <p:nvPr/>
            </p:nvSpPr>
            <p:spPr>
              <a:xfrm>
                <a:off x="2733873" y="6215082"/>
                <a:ext cx="891591" cy="646331"/>
              </a:xfrm>
              <a:prstGeom prst="rect">
                <a:avLst/>
              </a:prstGeom>
              <a:noFill/>
            </p:spPr>
            <p:txBody>
              <a:bodyPr wrap="none" rtlCol="0">
                <a:spAutoFit/>
              </a:bodyPr>
              <a:lstStyle/>
              <a:p>
                <a:r>
                  <a:rPr lang="ru-RU" dirty="0" smtClean="0"/>
                  <a:t>В=«0»</a:t>
                </a:r>
              </a:p>
              <a:p>
                <a:r>
                  <a:rPr lang="ru-RU" dirty="0" smtClean="0"/>
                  <a:t>Х</a:t>
                </a:r>
                <a:r>
                  <a:rPr lang="ru-RU" sz="1400" dirty="0" smtClean="0"/>
                  <a:t>3</a:t>
                </a:r>
                <a:r>
                  <a:rPr lang="ru-RU" dirty="0" smtClean="0"/>
                  <a:t>=«1»</a:t>
                </a:r>
                <a:endParaRPr lang="ru-RU" dirty="0"/>
              </a:p>
            </p:txBody>
          </p:sp>
          <p:sp>
            <p:nvSpPr>
              <p:cNvPr id="107" name="Правая фигурная скобка 106"/>
              <p:cNvSpPr/>
              <p:nvPr/>
            </p:nvSpPr>
            <p:spPr>
              <a:xfrm>
                <a:off x="3376815" y="6289909"/>
                <a:ext cx="428628" cy="57150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108" name="TextBox 107"/>
              <p:cNvSpPr txBox="1"/>
              <p:nvPr/>
            </p:nvSpPr>
            <p:spPr>
              <a:xfrm>
                <a:off x="3805443" y="6349229"/>
                <a:ext cx="766557" cy="369332"/>
              </a:xfrm>
              <a:prstGeom prst="rect">
                <a:avLst/>
              </a:prstGeom>
              <a:noFill/>
            </p:spPr>
            <p:txBody>
              <a:bodyPr wrap="none" rtlCol="0">
                <a:spAutoFit/>
              </a:bodyPr>
              <a:lstStyle/>
              <a:p>
                <a:r>
                  <a:rPr lang="en-GB" dirty="0" smtClean="0"/>
                  <a:t>Y=</a:t>
                </a:r>
                <a:r>
                  <a:rPr lang="ru-RU" dirty="0" smtClean="0"/>
                  <a:t>«0»</a:t>
                </a:r>
                <a:endParaRPr lang="ru-RU" dirty="0"/>
              </a:p>
            </p:txBody>
          </p:sp>
          <p:sp>
            <p:nvSpPr>
              <p:cNvPr id="109" name="TextBox 108"/>
              <p:cNvSpPr txBox="1"/>
              <p:nvPr/>
            </p:nvSpPr>
            <p:spPr>
              <a:xfrm>
                <a:off x="4500562" y="6357958"/>
                <a:ext cx="3784498" cy="369332"/>
              </a:xfrm>
              <a:prstGeom prst="rect">
                <a:avLst/>
              </a:prstGeom>
              <a:noFill/>
            </p:spPr>
            <p:txBody>
              <a:bodyPr wrap="none" rtlCol="0">
                <a:spAutoFit/>
              </a:bodyPr>
              <a:lstStyle/>
              <a:p>
                <a:r>
                  <a:rPr lang="ru-RU" dirty="0" smtClean="0"/>
                  <a:t>с задержкой от А, В + своя задержка</a:t>
                </a:r>
                <a:endParaRPr lang="ru-RU" dirty="0"/>
              </a:p>
            </p:txBody>
          </p:sp>
          <p:cxnSp>
            <p:nvCxnSpPr>
              <p:cNvPr id="110" name="Прямая соединительная линия 109"/>
              <p:cNvCxnSpPr/>
              <p:nvPr/>
            </p:nvCxnSpPr>
            <p:spPr>
              <a:xfrm>
                <a:off x="3143240" y="1071546"/>
                <a:ext cx="714380" cy="1588"/>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11" name="Прямая соединительная линия 110"/>
              <p:cNvCxnSpPr/>
              <p:nvPr/>
            </p:nvCxnSpPr>
            <p:spPr>
              <a:xfrm>
                <a:off x="3143240" y="1500174"/>
                <a:ext cx="714380" cy="1588"/>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12" name="Прямая соединительная линия 111"/>
              <p:cNvCxnSpPr/>
              <p:nvPr/>
            </p:nvCxnSpPr>
            <p:spPr>
              <a:xfrm>
                <a:off x="3071802" y="2357430"/>
                <a:ext cx="785818" cy="1588"/>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13" name="Прямая соединительная линия 112"/>
              <p:cNvCxnSpPr/>
              <p:nvPr/>
            </p:nvCxnSpPr>
            <p:spPr>
              <a:xfrm>
                <a:off x="3143240" y="3286124"/>
                <a:ext cx="714380" cy="1588"/>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14" name="Прямая соединительная линия 113"/>
              <p:cNvCxnSpPr/>
              <p:nvPr/>
            </p:nvCxnSpPr>
            <p:spPr>
              <a:xfrm>
                <a:off x="3143240" y="1928802"/>
                <a:ext cx="1000132" cy="1588"/>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15" name="Прямая соединительная линия 114"/>
              <p:cNvCxnSpPr/>
              <p:nvPr/>
            </p:nvCxnSpPr>
            <p:spPr>
              <a:xfrm>
                <a:off x="3071802" y="2714620"/>
                <a:ext cx="1285884" cy="1588"/>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16" name="Прямая соединительная линия 115"/>
              <p:cNvCxnSpPr/>
              <p:nvPr/>
            </p:nvCxnSpPr>
            <p:spPr>
              <a:xfrm rot="5400000">
                <a:off x="2035156" y="2463793"/>
                <a:ext cx="364333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9" name="Прямая соединительная линия 118"/>
              <p:cNvCxnSpPr/>
              <p:nvPr/>
            </p:nvCxnSpPr>
            <p:spPr>
              <a:xfrm>
                <a:off x="3786182" y="1071546"/>
                <a:ext cx="1071570" cy="1588"/>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20" name="Прямая соединительная линия 119"/>
              <p:cNvCxnSpPr/>
              <p:nvPr/>
            </p:nvCxnSpPr>
            <p:spPr>
              <a:xfrm>
                <a:off x="3857620" y="1643050"/>
                <a:ext cx="714380" cy="1588"/>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21" name="Прямая соединительная линия 120"/>
              <p:cNvCxnSpPr/>
              <p:nvPr/>
            </p:nvCxnSpPr>
            <p:spPr>
              <a:xfrm>
                <a:off x="3857620" y="2357430"/>
                <a:ext cx="1000132" cy="1588"/>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22" name="Прямая соединительная линия 121"/>
              <p:cNvCxnSpPr/>
              <p:nvPr/>
            </p:nvCxnSpPr>
            <p:spPr>
              <a:xfrm>
                <a:off x="3857620" y="3143248"/>
                <a:ext cx="1000132" cy="1588"/>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24" name="Прямая соединительная линия 123"/>
              <p:cNvCxnSpPr/>
              <p:nvPr/>
            </p:nvCxnSpPr>
            <p:spPr>
              <a:xfrm rot="5400000">
                <a:off x="3786976" y="1570818"/>
                <a:ext cx="142876" cy="1588"/>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26" name="Прямая соединительная линия 125"/>
              <p:cNvCxnSpPr/>
              <p:nvPr/>
            </p:nvCxnSpPr>
            <p:spPr>
              <a:xfrm rot="5400000">
                <a:off x="3786976" y="3213892"/>
                <a:ext cx="142876" cy="1588"/>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29" name="Прямая соединительная линия 128"/>
              <p:cNvCxnSpPr/>
              <p:nvPr/>
            </p:nvCxnSpPr>
            <p:spPr>
              <a:xfrm rot="5400000">
                <a:off x="4071140" y="1999446"/>
                <a:ext cx="142876" cy="1588"/>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30" name="Прямая соединительная линия 129"/>
              <p:cNvCxnSpPr/>
              <p:nvPr/>
            </p:nvCxnSpPr>
            <p:spPr>
              <a:xfrm rot="5400000">
                <a:off x="2322497" y="2463793"/>
                <a:ext cx="364333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2" name="Прямая соединительная линия 131"/>
              <p:cNvCxnSpPr/>
              <p:nvPr/>
            </p:nvCxnSpPr>
            <p:spPr>
              <a:xfrm rot="5400000">
                <a:off x="2536811" y="2463793"/>
                <a:ext cx="364333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4" name="Прямая соединительная линия 133"/>
              <p:cNvCxnSpPr/>
              <p:nvPr/>
            </p:nvCxnSpPr>
            <p:spPr>
              <a:xfrm>
                <a:off x="4143372" y="2071678"/>
                <a:ext cx="428628" cy="1588"/>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36" name="Прямая соединительная линия 135"/>
              <p:cNvCxnSpPr/>
              <p:nvPr/>
            </p:nvCxnSpPr>
            <p:spPr>
              <a:xfrm>
                <a:off x="3143240" y="3714752"/>
                <a:ext cx="1000132" cy="1588"/>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39" name="Прямая соединительная линия 138"/>
              <p:cNvCxnSpPr/>
              <p:nvPr/>
            </p:nvCxnSpPr>
            <p:spPr>
              <a:xfrm rot="5400000">
                <a:off x="2749537" y="2463793"/>
                <a:ext cx="364333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40" name="Прямая соединительная линия 139"/>
              <p:cNvCxnSpPr/>
              <p:nvPr/>
            </p:nvCxnSpPr>
            <p:spPr>
              <a:xfrm rot="5400000">
                <a:off x="4072728" y="3642520"/>
                <a:ext cx="142876" cy="1588"/>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41" name="Прямая соединительная линия 140"/>
              <p:cNvCxnSpPr/>
              <p:nvPr/>
            </p:nvCxnSpPr>
            <p:spPr>
              <a:xfrm rot="5400000">
                <a:off x="4287042" y="2785264"/>
                <a:ext cx="142876" cy="1588"/>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42" name="Прямая соединительная линия 141"/>
              <p:cNvCxnSpPr/>
              <p:nvPr/>
            </p:nvCxnSpPr>
            <p:spPr>
              <a:xfrm>
                <a:off x="4143372" y="3571876"/>
                <a:ext cx="428628" cy="1588"/>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49" name="Прямая соединительная линия 148"/>
              <p:cNvCxnSpPr/>
              <p:nvPr/>
            </p:nvCxnSpPr>
            <p:spPr>
              <a:xfrm>
                <a:off x="4572000" y="3714752"/>
                <a:ext cx="285752" cy="1588"/>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52" name="Прямая соединительная линия 151"/>
              <p:cNvCxnSpPr/>
              <p:nvPr/>
            </p:nvCxnSpPr>
            <p:spPr>
              <a:xfrm rot="5400000">
                <a:off x="4499768" y="3642520"/>
                <a:ext cx="142876" cy="1588"/>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58" name="Прямая соединительная линия 157"/>
              <p:cNvCxnSpPr/>
              <p:nvPr/>
            </p:nvCxnSpPr>
            <p:spPr>
              <a:xfrm>
                <a:off x="4357686" y="2857496"/>
                <a:ext cx="428628" cy="1588"/>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63" name="Прямая со стрелкой 162"/>
              <p:cNvCxnSpPr/>
              <p:nvPr/>
            </p:nvCxnSpPr>
            <p:spPr>
              <a:xfrm>
                <a:off x="3857620" y="4000504"/>
                <a:ext cx="285752" cy="158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65" name="Прямая со стрелкой 164"/>
              <p:cNvCxnSpPr/>
              <p:nvPr/>
            </p:nvCxnSpPr>
            <p:spPr>
              <a:xfrm>
                <a:off x="4143372" y="4000504"/>
                <a:ext cx="214314" cy="158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67" name="Прямая со стрелкой 166"/>
              <p:cNvCxnSpPr/>
              <p:nvPr/>
            </p:nvCxnSpPr>
            <p:spPr>
              <a:xfrm>
                <a:off x="4357686" y="4000504"/>
                <a:ext cx="214314" cy="158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169" name="TextBox 168"/>
              <p:cNvSpPr txBox="1"/>
              <p:nvPr/>
            </p:nvSpPr>
            <p:spPr>
              <a:xfrm>
                <a:off x="4857752" y="3786190"/>
                <a:ext cx="413896" cy="369332"/>
              </a:xfrm>
              <a:prstGeom prst="rect">
                <a:avLst/>
              </a:prstGeom>
              <a:noFill/>
              <a:ln>
                <a:solidFill>
                  <a:srgbClr val="7030A0"/>
                </a:solidFill>
              </a:ln>
            </p:spPr>
            <p:txBody>
              <a:bodyPr wrap="none" rtlCol="0">
                <a:spAutoFit/>
              </a:bodyPr>
              <a:lstStyle/>
              <a:p>
                <a:r>
                  <a:rPr lang="ru-RU" dirty="0" smtClean="0"/>
                  <a:t>3Т</a:t>
                </a:r>
                <a:endParaRPr lang="ru-RU" dirty="0"/>
              </a:p>
            </p:txBody>
          </p:sp>
        </p:grpSp>
        <p:sp>
          <p:nvSpPr>
            <p:cNvPr id="171" name="Овал 170"/>
            <p:cNvSpPr/>
            <p:nvPr/>
          </p:nvSpPr>
          <p:spPr>
            <a:xfrm>
              <a:off x="4000496" y="3286124"/>
              <a:ext cx="714380" cy="642942"/>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5720" y="285728"/>
            <a:ext cx="8572560" cy="2031325"/>
          </a:xfrm>
          <a:prstGeom prst="rect">
            <a:avLst/>
          </a:prstGeom>
          <a:noFill/>
        </p:spPr>
        <p:txBody>
          <a:bodyPr wrap="square" rtlCol="0">
            <a:spAutoFit/>
          </a:bodyPr>
          <a:lstStyle/>
          <a:p>
            <a:pPr algn="just"/>
            <a:r>
              <a:rPr lang="ru-RU" dirty="0" smtClean="0"/>
              <a:t>Т.о мы видим, что перед тем, как установиться в стабильное состояние, выход </a:t>
            </a:r>
            <a:r>
              <a:rPr lang="en-GB" dirty="0" smtClean="0"/>
              <a:t>Y</a:t>
            </a:r>
            <a:r>
              <a:rPr lang="ru-RU" dirty="0" smtClean="0"/>
              <a:t> сделал ложное переключение (из-за последовательного срабатывания элементов).</a:t>
            </a:r>
          </a:p>
          <a:p>
            <a:pPr algn="just"/>
            <a:r>
              <a:rPr lang="ru-RU" dirty="0" smtClean="0"/>
              <a:t>Это явление называется </a:t>
            </a:r>
            <a:r>
              <a:rPr lang="ru-RU" b="1" i="1" dirty="0" smtClean="0"/>
              <a:t>дребезг схемы. </a:t>
            </a:r>
            <a:r>
              <a:rPr lang="ru-RU" dirty="0" smtClean="0"/>
              <a:t> Т.е получается, что время срабатывания всей схемы вычисляется по самому длинному пути прохождения сигнала.</a:t>
            </a:r>
          </a:p>
          <a:p>
            <a:pPr algn="just"/>
            <a:r>
              <a:rPr lang="ru-RU" dirty="0" smtClean="0"/>
              <a:t>Входы Х</a:t>
            </a:r>
            <a:r>
              <a:rPr lang="ru-RU" sz="1400" dirty="0" smtClean="0"/>
              <a:t>0</a:t>
            </a:r>
            <a:r>
              <a:rPr lang="ru-RU" dirty="0" smtClean="0"/>
              <a:t> и Х</a:t>
            </a:r>
            <a:r>
              <a:rPr lang="ru-RU" sz="1400" dirty="0" smtClean="0"/>
              <a:t>1</a:t>
            </a:r>
            <a:r>
              <a:rPr lang="ru-RU" dirty="0" smtClean="0"/>
              <a:t> имеют самый длинный путь (до </a:t>
            </a:r>
            <a:r>
              <a:rPr lang="en-GB" dirty="0" smtClean="0"/>
              <a:t>Y</a:t>
            </a:r>
            <a:r>
              <a:rPr lang="ru-RU" dirty="0" smtClean="0"/>
              <a:t>), это 3Т.</a:t>
            </a:r>
          </a:p>
          <a:p>
            <a:pPr algn="just"/>
            <a:r>
              <a:rPr lang="ru-RU" dirty="0" smtClean="0"/>
              <a:t>Поэтому лучше строить двухуровневые схемы. Например, когда 3-и «И» объединены одним «ИЛИ».</a:t>
            </a:r>
            <a:endParaRPr lang="ru-RU" dirty="0"/>
          </a:p>
        </p:txBody>
      </p:sp>
      <p:grpSp>
        <p:nvGrpSpPr>
          <p:cNvPr id="31" name="Группа 30"/>
          <p:cNvGrpSpPr/>
          <p:nvPr/>
        </p:nvGrpSpPr>
        <p:grpSpPr>
          <a:xfrm>
            <a:off x="714348" y="2643182"/>
            <a:ext cx="2214578" cy="2571768"/>
            <a:chOff x="714348" y="2643182"/>
            <a:chExt cx="2214578" cy="2571768"/>
          </a:xfrm>
        </p:grpSpPr>
        <p:grpSp>
          <p:nvGrpSpPr>
            <p:cNvPr id="27" name="Группа 26"/>
            <p:cNvGrpSpPr/>
            <p:nvPr/>
          </p:nvGrpSpPr>
          <p:grpSpPr>
            <a:xfrm>
              <a:off x="714348" y="2643182"/>
              <a:ext cx="2214578" cy="2571768"/>
              <a:chOff x="642910" y="2857496"/>
              <a:chExt cx="2214578" cy="2571768"/>
            </a:xfrm>
          </p:grpSpPr>
          <p:grpSp>
            <p:nvGrpSpPr>
              <p:cNvPr id="7" name="Группа 6"/>
              <p:cNvGrpSpPr/>
              <p:nvPr/>
            </p:nvGrpSpPr>
            <p:grpSpPr>
              <a:xfrm>
                <a:off x="1071538" y="2857496"/>
                <a:ext cx="500066" cy="714380"/>
                <a:chOff x="1071538" y="2857496"/>
                <a:chExt cx="500066" cy="714380"/>
              </a:xfrm>
            </p:grpSpPr>
            <p:sp>
              <p:nvSpPr>
                <p:cNvPr id="5" name="Прямоугольник 4"/>
                <p:cNvSpPr/>
                <p:nvPr/>
              </p:nvSpPr>
              <p:spPr>
                <a:xfrm>
                  <a:off x="1071538" y="2857496"/>
                  <a:ext cx="500066" cy="7143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TextBox 5"/>
                <p:cNvSpPr txBox="1"/>
                <p:nvPr/>
              </p:nvSpPr>
              <p:spPr>
                <a:xfrm>
                  <a:off x="1071538" y="2857496"/>
                  <a:ext cx="341760" cy="369332"/>
                </a:xfrm>
                <a:prstGeom prst="rect">
                  <a:avLst/>
                </a:prstGeom>
                <a:noFill/>
              </p:spPr>
              <p:txBody>
                <a:bodyPr wrap="none" rtlCol="0">
                  <a:spAutoFit/>
                </a:bodyPr>
                <a:lstStyle/>
                <a:p>
                  <a:r>
                    <a:rPr lang="en-GB" dirty="0" smtClean="0"/>
                    <a:t>&amp;</a:t>
                  </a:r>
                  <a:endParaRPr lang="ru-RU" dirty="0"/>
                </a:p>
              </p:txBody>
            </p:sp>
          </p:grpSp>
          <p:grpSp>
            <p:nvGrpSpPr>
              <p:cNvPr id="8" name="Группа 7"/>
              <p:cNvGrpSpPr/>
              <p:nvPr/>
            </p:nvGrpSpPr>
            <p:grpSpPr>
              <a:xfrm>
                <a:off x="1071538" y="3786190"/>
                <a:ext cx="500066" cy="714380"/>
                <a:chOff x="1071538" y="2857496"/>
                <a:chExt cx="500066" cy="714380"/>
              </a:xfrm>
            </p:grpSpPr>
            <p:sp>
              <p:nvSpPr>
                <p:cNvPr id="9" name="Прямоугольник 8"/>
                <p:cNvSpPr/>
                <p:nvPr/>
              </p:nvSpPr>
              <p:spPr>
                <a:xfrm>
                  <a:off x="1071538" y="2857496"/>
                  <a:ext cx="500066" cy="7143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extBox 9"/>
                <p:cNvSpPr txBox="1"/>
                <p:nvPr/>
              </p:nvSpPr>
              <p:spPr>
                <a:xfrm>
                  <a:off x="1071538" y="2857496"/>
                  <a:ext cx="341760" cy="369332"/>
                </a:xfrm>
                <a:prstGeom prst="rect">
                  <a:avLst/>
                </a:prstGeom>
                <a:noFill/>
              </p:spPr>
              <p:txBody>
                <a:bodyPr wrap="none" rtlCol="0">
                  <a:spAutoFit/>
                </a:bodyPr>
                <a:lstStyle/>
                <a:p>
                  <a:r>
                    <a:rPr lang="en-GB" dirty="0" smtClean="0"/>
                    <a:t>&amp;</a:t>
                  </a:r>
                  <a:endParaRPr lang="ru-RU" dirty="0"/>
                </a:p>
              </p:txBody>
            </p:sp>
          </p:grpSp>
          <p:grpSp>
            <p:nvGrpSpPr>
              <p:cNvPr id="11" name="Группа 10"/>
              <p:cNvGrpSpPr/>
              <p:nvPr/>
            </p:nvGrpSpPr>
            <p:grpSpPr>
              <a:xfrm>
                <a:off x="1071538" y="4714884"/>
                <a:ext cx="500066" cy="714380"/>
                <a:chOff x="1071538" y="2857496"/>
                <a:chExt cx="500066" cy="714380"/>
              </a:xfrm>
            </p:grpSpPr>
            <p:sp>
              <p:nvSpPr>
                <p:cNvPr id="12" name="Прямоугольник 11"/>
                <p:cNvSpPr/>
                <p:nvPr/>
              </p:nvSpPr>
              <p:spPr>
                <a:xfrm>
                  <a:off x="1071538" y="2857496"/>
                  <a:ext cx="500066" cy="7143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TextBox 12"/>
                <p:cNvSpPr txBox="1"/>
                <p:nvPr/>
              </p:nvSpPr>
              <p:spPr>
                <a:xfrm>
                  <a:off x="1071538" y="2857496"/>
                  <a:ext cx="341760" cy="369332"/>
                </a:xfrm>
                <a:prstGeom prst="rect">
                  <a:avLst/>
                </a:prstGeom>
                <a:noFill/>
              </p:spPr>
              <p:txBody>
                <a:bodyPr wrap="none" rtlCol="0">
                  <a:spAutoFit/>
                </a:bodyPr>
                <a:lstStyle/>
                <a:p>
                  <a:r>
                    <a:rPr lang="en-GB" dirty="0" smtClean="0"/>
                    <a:t>&amp;</a:t>
                  </a:r>
                  <a:endParaRPr lang="ru-RU" dirty="0"/>
                </a:p>
              </p:txBody>
            </p:sp>
          </p:grpSp>
          <p:cxnSp>
            <p:nvCxnSpPr>
              <p:cNvPr id="15" name="Прямая соединительная линия 14"/>
              <p:cNvCxnSpPr/>
              <p:nvPr/>
            </p:nvCxnSpPr>
            <p:spPr>
              <a:xfrm>
                <a:off x="642910" y="4929198"/>
                <a:ext cx="42862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Прямая соединительная линия 15"/>
              <p:cNvCxnSpPr/>
              <p:nvPr/>
            </p:nvCxnSpPr>
            <p:spPr>
              <a:xfrm>
                <a:off x="642910" y="4286256"/>
                <a:ext cx="42862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a:off x="642910" y="4000504"/>
                <a:ext cx="42862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Прямая соединительная линия 17"/>
              <p:cNvCxnSpPr/>
              <p:nvPr/>
            </p:nvCxnSpPr>
            <p:spPr>
              <a:xfrm>
                <a:off x="642910" y="3357562"/>
                <a:ext cx="42862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Прямая соединительная линия 18"/>
              <p:cNvCxnSpPr/>
              <p:nvPr/>
            </p:nvCxnSpPr>
            <p:spPr>
              <a:xfrm>
                <a:off x="642910" y="3071810"/>
                <a:ext cx="42862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Прямая соединительная линия 19"/>
              <p:cNvCxnSpPr/>
              <p:nvPr/>
            </p:nvCxnSpPr>
            <p:spPr>
              <a:xfrm>
                <a:off x="642910" y="5214950"/>
                <a:ext cx="42862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Прямая соединительная линия 20"/>
              <p:cNvCxnSpPr/>
              <p:nvPr/>
            </p:nvCxnSpPr>
            <p:spPr>
              <a:xfrm>
                <a:off x="1571604" y="3214686"/>
                <a:ext cx="42862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Прямая соединительная линия 21"/>
              <p:cNvCxnSpPr/>
              <p:nvPr/>
            </p:nvCxnSpPr>
            <p:spPr>
              <a:xfrm>
                <a:off x="1571604" y="4143380"/>
                <a:ext cx="42862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Прямая соединительная линия 22"/>
              <p:cNvCxnSpPr/>
              <p:nvPr/>
            </p:nvCxnSpPr>
            <p:spPr>
              <a:xfrm>
                <a:off x="1571604" y="5072074"/>
                <a:ext cx="428628" cy="1588"/>
              </a:xfrm>
              <a:prstGeom prst="line">
                <a:avLst/>
              </a:prstGeom>
            </p:spPr>
            <p:style>
              <a:lnRef idx="1">
                <a:schemeClr val="accent1"/>
              </a:lnRef>
              <a:fillRef idx="0">
                <a:schemeClr val="accent1"/>
              </a:fillRef>
              <a:effectRef idx="0">
                <a:schemeClr val="accent1"/>
              </a:effectRef>
              <a:fontRef idx="minor">
                <a:schemeClr val="tx1"/>
              </a:fontRef>
            </p:style>
          </p:cxnSp>
          <p:sp>
            <p:nvSpPr>
              <p:cNvPr id="24" name="Прямоугольник 23"/>
              <p:cNvSpPr/>
              <p:nvPr/>
            </p:nvSpPr>
            <p:spPr>
              <a:xfrm>
                <a:off x="2000232" y="2857496"/>
                <a:ext cx="428628" cy="257176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TextBox 24"/>
              <p:cNvSpPr txBox="1"/>
              <p:nvPr/>
            </p:nvSpPr>
            <p:spPr>
              <a:xfrm>
                <a:off x="2000232" y="2857496"/>
                <a:ext cx="301686" cy="369332"/>
              </a:xfrm>
              <a:prstGeom prst="rect">
                <a:avLst/>
              </a:prstGeom>
              <a:noFill/>
            </p:spPr>
            <p:txBody>
              <a:bodyPr wrap="none" rtlCol="0">
                <a:spAutoFit/>
              </a:bodyPr>
              <a:lstStyle/>
              <a:p>
                <a:r>
                  <a:rPr lang="en-GB" dirty="0" smtClean="0"/>
                  <a:t>1</a:t>
                </a:r>
                <a:endParaRPr lang="ru-RU" dirty="0"/>
              </a:p>
            </p:txBody>
          </p:sp>
          <p:cxnSp>
            <p:nvCxnSpPr>
              <p:cNvPr id="26" name="Прямая соединительная линия 25"/>
              <p:cNvCxnSpPr/>
              <p:nvPr/>
            </p:nvCxnSpPr>
            <p:spPr>
              <a:xfrm>
                <a:off x="2428860" y="4143380"/>
                <a:ext cx="428628" cy="1588"/>
              </a:xfrm>
              <a:prstGeom prst="line">
                <a:avLst/>
              </a:prstGeom>
            </p:spPr>
            <p:style>
              <a:lnRef idx="1">
                <a:schemeClr val="accent1"/>
              </a:lnRef>
              <a:fillRef idx="0">
                <a:schemeClr val="accent1"/>
              </a:fillRef>
              <a:effectRef idx="0">
                <a:schemeClr val="accent1"/>
              </a:effectRef>
              <a:fontRef idx="minor">
                <a:schemeClr val="tx1"/>
              </a:fontRef>
            </p:style>
          </p:cxnSp>
        </p:grpSp>
        <p:sp>
          <p:nvSpPr>
            <p:cNvPr id="29" name="Овал 28"/>
            <p:cNvSpPr/>
            <p:nvPr/>
          </p:nvSpPr>
          <p:spPr>
            <a:xfrm>
              <a:off x="1071538" y="2786058"/>
              <a:ext cx="142876" cy="14287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0" name="Овал 29"/>
            <p:cNvSpPr/>
            <p:nvPr/>
          </p:nvSpPr>
          <p:spPr>
            <a:xfrm>
              <a:off x="1071538" y="3071810"/>
              <a:ext cx="142876" cy="14287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
        <p:nvSpPr>
          <p:cNvPr id="32" name="TextBox 31"/>
          <p:cNvSpPr txBox="1"/>
          <p:nvPr/>
        </p:nvSpPr>
        <p:spPr>
          <a:xfrm>
            <a:off x="3357554" y="2643182"/>
            <a:ext cx="5357850" cy="1754326"/>
          </a:xfrm>
          <a:prstGeom prst="rect">
            <a:avLst/>
          </a:prstGeom>
          <a:noFill/>
        </p:spPr>
        <p:txBody>
          <a:bodyPr wrap="square" rtlCol="0">
            <a:spAutoFit/>
          </a:bodyPr>
          <a:lstStyle/>
          <a:p>
            <a:pPr algn="just"/>
            <a:r>
              <a:rPr lang="ru-RU" dirty="0" smtClean="0"/>
              <a:t>Иногда на входах бывают инверторы (как например показано на рисунке). Однако они обрабатывают сигнал быстро и их временем можно пренебречь. Получается, что вся схема срабатывает за 2-а уровня, в то время, как другие схемы обрабатывают сигнал значительно дольше.</a:t>
            </a:r>
            <a:endParaRPr lang="ru-RU"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7158" y="357166"/>
            <a:ext cx="8501122" cy="2031325"/>
          </a:xfrm>
          <a:prstGeom prst="rect">
            <a:avLst/>
          </a:prstGeom>
          <a:noFill/>
        </p:spPr>
        <p:txBody>
          <a:bodyPr wrap="square" rtlCol="0">
            <a:spAutoFit/>
          </a:bodyPr>
          <a:lstStyle/>
          <a:p>
            <a:pPr algn="just"/>
            <a:r>
              <a:rPr lang="ru-RU" dirty="0" smtClean="0"/>
              <a:t>Однако, обе схемы могут давать гонки сигналов. Просто на какой то схеме их может не быть, а могут быть и весьма большие, в зависимости от состояния переключения.</a:t>
            </a:r>
          </a:p>
          <a:p>
            <a:pPr algn="just"/>
            <a:endParaRPr lang="ru-RU" dirty="0" smtClean="0"/>
          </a:p>
          <a:p>
            <a:pPr algn="just"/>
            <a:r>
              <a:rPr lang="ru-RU" dirty="0" smtClean="0"/>
              <a:t>Рассмотрим </a:t>
            </a:r>
            <a:r>
              <a:rPr lang="ru-RU" b="1" dirty="0" smtClean="0"/>
              <a:t>общий случай.</a:t>
            </a:r>
          </a:p>
          <a:p>
            <a:pPr algn="just"/>
            <a:r>
              <a:rPr lang="ru-RU" dirty="0" smtClean="0"/>
              <a:t>Имеем КС. У нее множество входов и количество сигналов неизвестно. Предположим, что количество сигналов </a:t>
            </a:r>
            <a:r>
              <a:rPr lang="en-GB" dirty="0" err="1" smtClean="0"/>
              <a:t>i</a:t>
            </a:r>
            <a:r>
              <a:rPr lang="ru-RU" dirty="0" smtClean="0"/>
              <a:t>, и один выход </a:t>
            </a:r>
            <a:r>
              <a:rPr lang="en-GB" dirty="0" smtClean="0"/>
              <a:t>Y</a:t>
            </a:r>
            <a:r>
              <a:rPr lang="ru-RU" dirty="0" smtClean="0"/>
              <a:t>. Обозначим все на диаграмме.</a:t>
            </a:r>
            <a:endParaRPr lang="ru-RU" dirty="0"/>
          </a:p>
        </p:txBody>
      </p:sp>
      <p:grpSp>
        <p:nvGrpSpPr>
          <p:cNvPr id="13" name="Группа 12"/>
          <p:cNvGrpSpPr/>
          <p:nvPr/>
        </p:nvGrpSpPr>
        <p:grpSpPr>
          <a:xfrm>
            <a:off x="785786" y="2571744"/>
            <a:ext cx="2286016" cy="1428760"/>
            <a:chOff x="785786" y="2571744"/>
            <a:chExt cx="2286016" cy="1428760"/>
          </a:xfrm>
        </p:grpSpPr>
        <p:sp>
          <p:nvSpPr>
            <p:cNvPr id="5" name="Прямоугольник 4"/>
            <p:cNvSpPr/>
            <p:nvPr/>
          </p:nvSpPr>
          <p:spPr>
            <a:xfrm>
              <a:off x="1571604" y="2571744"/>
              <a:ext cx="1000132" cy="142876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7" name="Прямая соединительная линия 6"/>
            <p:cNvCxnSpPr/>
            <p:nvPr/>
          </p:nvCxnSpPr>
          <p:spPr>
            <a:xfrm>
              <a:off x="2571736" y="3286124"/>
              <a:ext cx="50006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p:nvPr/>
          </p:nvCxnSpPr>
          <p:spPr>
            <a:xfrm>
              <a:off x="1071538" y="3286124"/>
              <a:ext cx="500066" cy="1588"/>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785786" y="2928934"/>
              <a:ext cx="753732" cy="369332"/>
            </a:xfrm>
            <a:prstGeom prst="rect">
              <a:avLst/>
            </a:prstGeom>
            <a:noFill/>
          </p:spPr>
          <p:txBody>
            <a:bodyPr wrap="none" rtlCol="0">
              <a:spAutoFit/>
            </a:bodyPr>
            <a:lstStyle/>
            <a:p>
              <a:r>
                <a:rPr lang="ru-RU" dirty="0" smtClean="0"/>
                <a:t>Х</a:t>
              </a:r>
              <a:r>
                <a:rPr lang="ru-RU" sz="1400" dirty="0" smtClean="0"/>
                <a:t>0</a:t>
              </a:r>
              <a:r>
                <a:rPr lang="ru-RU" dirty="0" smtClean="0"/>
                <a:t>…Х</a:t>
              </a:r>
              <a:r>
                <a:rPr lang="en-GB" dirty="0" err="1" smtClean="0"/>
                <a:t>i</a:t>
              </a:r>
              <a:endParaRPr lang="ru-RU" dirty="0"/>
            </a:p>
          </p:txBody>
        </p:sp>
        <p:sp>
          <p:nvSpPr>
            <p:cNvPr id="11" name="TextBox 10"/>
            <p:cNvSpPr txBox="1"/>
            <p:nvPr/>
          </p:nvSpPr>
          <p:spPr>
            <a:xfrm>
              <a:off x="1571604" y="2571744"/>
              <a:ext cx="426912" cy="369332"/>
            </a:xfrm>
            <a:prstGeom prst="rect">
              <a:avLst/>
            </a:prstGeom>
            <a:noFill/>
          </p:spPr>
          <p:txBody>
            <a:bodyPr wrap="none" rtlCol="0">
              <a:spAutoFit/>
            </a:bodyPr>
            <a:lstStyle/>
            <a:p>
              <a:r>
                <a:rPr lang="ru-RU" dirty="0" smtClean="0"/>
                <a:t>КС</a:t>
              </a:r>
              <a:endParaRPr lang="ru-RU" dirty="0"/>
            </a:p>
          </p:txBody>
        </p:sp>
        <p:sp>
          <p:nvSpPr>
            <p:cNvPr id="12" name="TextBox 11"/>
            <p:cNvSpPr txBox="1"/>
            <p:nvPr/>
          </p:nvSpPr>
          <p:spPr>
            <a:xfrm>
              <a:off x="2571736" y="2928934"/>
              <a:ext cx="296876" cy="369332"/>
            </a:xfrm>
            <a:prstGeom prst="rect">
              <a:avLst/>
            </a:prstGeom>
            <a:noFill/>
          </p:spPr>
          <p:txBody>
            <a:bodyPr wrap="none" rtlCol="0">
              <a:spAutoFit/>
            </a:bodyPr>
            <a:lstStyle/>
            <a:p>
              <a:r>
                <a:rPr lang="en-GB" dirty="0" smtClean="0"/>
                <a:t>Y</a:t>
              </a:r>
              <a:endParaRPr lang="ru-RU" dirty="0"/>
            </a:p>
          </p:txBody>
        </p:sp>
      </p:grpSp>
      <p:grpSp>
        <p:nvGrpSpPr>
          <p:cNvPr id="48" name="Группа 47"/>
          <p:cNvGrpSpPr/>
          <p:nvPr/>
        </p:nvGrpSpPr>
        <p:grpSpPr>
          <a:xfrm>
            <a:off x="3571868" y="2285992"/>
            <a:ext cx="4572032" cy="2214578"/>
            <a:chOff x="3571868" y="2285992"/>
            <a:chExt cx="4572032" cy="2214578"/>
          </a:xfrm>
        </p:grpSpPr>
        <p:cxnSp>
          <p:nvCxnSpPr>
            <p:cNvPr id="14" name="Прямая со стрелкой 13"/>
            <p:cNvCxnSpPr/>
            <p:nvPr/>
          </p:nvCxnSpPr>
          <p:spPr>
            <a:xfrm rot="5400000" flipH="1" flipV="1">
              <a:off x="3179753" y="3249611"/>
              <a:ext cx="1928826"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6" name="Прямая со стрелкой 15"/>
            <p:cNvCxnSpPr/>
            <p:nvPr/>
          </p:nvCxnSpPr>
          <p:spPr>
            <a:xfrm flipV="1">
              <a:off x="4143372" y="4214818"/>
              <a:ext cx="4000528" cy="79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rot="16200000">
              <a:off x="3379668" y="2906820"/>
              <a:ext cx="753732" cy="369332"/>
            </a:xfrm>
            <a:prstGeom prst="rect">
              <a:avLst/>
            </a:prstGeom>
            <a:noFill/>
          </p:spPr>
          <p:txBody>
            <a:bodyPr wrap="none" rtlCol="0">
              <a:spAutoFit/>
            </a:bodyPr>
            <a:lstStyle/>
            <a:p>
              <a:r>
                <a:rPr lang="ru-RU" dirty="0" smtClean="0"/>
                <a:t>Х</a:t>
              </a:r>
              <a:r>
                <a:rPr lang="ru-RU" sz="1400" dirty="0" smtClean="0"/>
                <a:t>0</a:t>
              </a:r>
              <a:r>
                <a:rPr lang="ru-RU" dirty="0" smtClean="0"/>
                <a:t>…Х</a:t>
              </a:r>
              <a:r>
                <a:rPr lang="en-GB" dirty="0" err="1" smtClean="0"/>
                <a:t>i</a:t>
              </a:r>
              <a:endParaRPr lang="ru-RU" dirty="0"/>
            </a:p>
          </p:txBody>
        </p:sp>
        <p:sp>
          <p:nvSpPr>
            <p:cNvPr id="18" name="TextBox 17"/>
            <p:cNvSpPr txBox="1"/>
            <p:nvPr/>
          </p:nvSpPr>
          <p:spPr>
            <a:xfrm>
              <a:off x="3786182" y="4071942"/>
              <a:ext cx="296876" cy="369332"/>
            </a:xfrm>
            <a:prstGeom prst="rect">
              <a:avLst/>
            </a:prstGeom>
            <a:noFill/>
          </p:spPr>
          <p:txBody>
            <a:bodyPr wrap="none" rtlCol="0">
              <a:spAutoFit/>
            </a:bodyPr>
            <a:lstStyle/>
            <a:p>
              <a:r>
                <a:rPr lang="en-GB" dirty="0" smtClean="0"/>
                <a:t>Y</a:t>
              </a:r>
              <a:endParaRPr lang="ru-RU" dirty="0"/>
            </a:p>
          </p:txBody>
        </p:sp>
        <p:cxnSp>
          <p:nvCxnSpPr>
            <p:cNvPr id="20" name="Прямая соединительная линия 19"/>
            <p:cNvCxnSpPr/>
            <p:nvPr/>
          </p:nvCxnSpPr>
          <p:spPr>
            <a:xfrm>
              <a:off x="4143372" y="3000372"/>
              <a:ext cx="392909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Прямая соединительная линия 23"/>
            <p:cNvCxnSpPr/>
            <p:nvPr/>
          </p:nvCxnSpPr>
          <p:spPr>
            <a:xfrm rot="5400000">
              <a:off x="4858546" y="3499644"/>
              <a:ext cx="2000264"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Прямая соединительная линия 25"/>
            <p:cNvCxnSpPr/>
            <p:nvPr/>
          </p:nvCxnSpPr>
          <p:spPr>
            <a:xfrm>
              <a:off x="4143372" y="2714620"/>
              <a:ext cx="1571636"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Прямая соединительная линия 28"/>
            <p:cNvCxnSpPr/>
            <p:nvPr/>
          </p:nvCxnSpPr>
          <p:spPr>
            <a:xfrm rot="16200000" flipH="1">
              <a:off x="5679289" y="2750339"/>
              <a:ext cx="285752" cy="21431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Прямая соединительная линия 32"/>
            <p:cNvCxnSpPr/>
            <p:nvPr/>
          </p:nvCxnSpPr>
          <p:spPr>
            <a:xfrm rot="5400000">
              <a:off x="5715008" y="2786058"/>
              <a:ext cx="285752" cy="14287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Прямая соединительная линия 34"/>
            <p:cNvCxnSpPr/>
            <p:nvPr/>
          </p:nvCxnSpPr>
          <p:spPr>
            <a:xfrm>
              <a:off x="5929322" y="2714620"/>
              <a:ext cx="1571636"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4786314" y="2643182"/>
              <a:ext cx="292068" cy="369332"/>
            </a:xfrm>
            <a:prstGeom prst="rect">
              <a:avLst/>
            </a:prstGeom>
            <a:noFill/>
          </p:spPr>
          <p:txBody>
            <a:bodyPr wrap="none" rtlCol="0">
              <a:spAutoFit/>
            </a:bodyPr>
            <a:lstStyle/>
            <a:p>
              <a:r>
                <a:rPr lang="ru-RU" dirty="0" smtClean="0"/>
                <a:t>к</a:t>
              </a:r>
              <a:endParaRPr lang="ru-RU" dirty="0"/>
            </a:p>
          </p:txBody>
        </p:sp>
        <p:sp>
          <p:nvSpPr>
            <p:cNvPr id="41" name="TextBox 40"/>
            <p:cNvSpPr txBox="1"/>
            <p:nvPr/>
          </p:nvSpPr>
          <p:spPr>
            <a:xfrm>
              <a:off x="6429388" y="2643182"/>
              <a:ext cx="369012" cy="369332"/>
            </a:xfrm>
            <a:prstGeom prst="rect">
              <a:avLst/>
            </a:prstGeom>
            <a:noFill/>
          </p:spPr>
          <p:txBody>
            <a:bodyPr wrap="none" rtlCol="0">
              <a:spAutoFit/>
            </a:bodyPr>
            <a:lstStyle/>
            <a:p>
              <a:r>
                <a:rPr lang="en-GB" dirty="0" smtClean="0"/>
                <a:t>m</a:t>
              </a:r>
              <a:endParaRPr lang="ru-RU" dirty="0"/>
            </a:p>
          </p:txBody>
        </p:sp>
        <p:cxnSp>
          <p:nvCxnSpPr>
            <p:cNvPr id="42" name="Прямая соединительная линия 41"/>
            <p:cNvCxnSpPr/>
            <p:nvPr/>
          </p:nvCxnSpPr>
          <p:spPr>
            <a:xfrm>
              <a:off x="4143372" y="4214818"/>
              <a:ext cx="1714512"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Полилиния 44"/>
            <p:cNvSpPr/>
            <p:nvPr/>
          </p:nvSpPr>
          <p:spPr>
            <a:xfrm>
              <a:off x="5826986" y="3896407"/>
              <a:ext cx="438900" cy="511051"/>
            </a:xfrm>
            <a:custGeom>
              <a:avLst/>
              <a:gdLst>
                <a:gd name="connsiteX0" fmla="*/ 41379 w 438900"/>
                <a:gd name="connsiteY0" fmla="*/ 316778 h 511051"/>
                <a:gd name="connsiteX1" fmla="*/ 41379 w 438900"/>
                <a:gd name="connsiteY1" fmla="*/ 73709 h 511051"/>
                <a:gd name="connsiteX2" fmla="*/ 64528 w 438900"/>
                <a:gd name="connsiteY2" fmla="*/ 224180 h 511051"/>
                <a:gd name="connsiteX3" fmla="*/ 87677 w 438900"/>
                <a:gd name="connsiteY3" fmla="*/ 305203 h 511051"/>
                <a:gd name="connsiteX4" fmla="*/ 64528 w 438900"/>
                <a:gd name="connsiteY4" fmla="*/ 73709 h 511051"/>
                <a:gd name="connsiteX5" fmla="*/ 76103 w 438900"/>
                <a:gd name="connsiteY5" fmla="*/ 27411 h 511051"/>
                <a:gd name="connsiteX6" fmla="*/ 87677 w 438900"/>
                <a:gd name="connsiteY6" fmla="*/ 62135 h 511051"/>
                <a:gd name="connsiteX7" fmla="*/ 122401 w 438900"/>
                <a:gd name="connsiteY7" fmla="*/ 166307 h 511051"/>
                <a:gd name="connsiteX8" fmla="*/ 133976 w 438900"/>
                <a:gd name="connsiteY8" fmla="*/ 212606 h 511051"/>
                <a:gd name="connsiteX9" fmla="*/ 157125 w 438900"/>
                <a:gd name="connsiteY9" fmla="*/ 85284 h 511051"/>
                <a:gd name="connsiteX10" fmla="*/ 180275 w 438900"/>
                <a:gd name="connsiteY10" fmla="*/ 27411 h 511051"/>
                <a:gd name="connsiteX11" fmla="*/ 191849 w 438900"/>
                <a:gd name="connsiteY11" fmla="*/ 235755 h 511051"/>
                <a:gd name="connsiteX12" fmla="*/ 203424 w 438900"/>
                <a:gd name="connsiteY12" fmla="*/ 282054 h 511051"/>
                <a:gd name="connsiteX13" fmla="*/ 238148 w 438900"/>
                <a:gd name="connsiteY13" fmla="*/ 293628 h 511051"/>
                <a:gd name="connsiteX14" fmla="*/ 249723 w 438900"/>
                <a:gd name="connsiteY14" fmla="*/ 62135 h 511051"/>
                <a:gd name="connsiteX15" fmla="*/ 261298 w 438900"/>
                <a:gd name="connsiteY15" fmla="*/ 15836 h 511051"/>
                <a:gd name="connsiteX16" fmla="*/ 296022 w 438900"/>
                <a:gd name="connsiteY16" fmla="*/ 339927 h 511051"/>
                <a:gd name="connsiteX17" fmla="*/ 319171 w 438900"/>
                <a:gd name="connsiteY17" fmla="*/ 305203 h 511051"/>
                <a:gd name="connsiteX18" fmla="*/ 365470 w 438900"/>
                <a:gd name="connsiteY18" fmla="*/ 363077 h 511051"/>
                <a:gd name="connsiteX19" fmla="*/ 353895 w 438900"/>
                <a:gd name="connsiteY19" fmla="*/ 177882 h 511051"/>
                <a:gd name="connsiteX20" fmla="*/ 342320 w 438900"/>
                <a:gd name="connsiteY20" fmla="*/ 73709 h 511051"/>
                <a:gd name="connsiteX21" fmla="*/ 353895 w 438900"/>
                <a:gd name="connsiteY21" fmla="*/ 108434 h 511051"/>
                <a:gd name="connsiteX22" fmla="*/ 365470 w 438900"/>
                <a:gd name="connsiteY22" fmla="*/ 154732 h 511051"/>
                <a:gd name="connsiteX23" fmla="*/ 388619 w 438900"/>
                <a:gd name="connsiteY23" fmla="*/ 177882 h 511051"/>
                <a:gd name="connsiteX24" fmla="*/ 411768 w 438900"/>
                <a:gd name="connsiteY24" fmla="*/ 212606 h 511051"/>
                <a:gd name="connsiteX25" fmla="*/ 411768 w 438900"/>
                <a:gd name="connsiteY25" fmla="*/ 189456 h 511051"/>
                <a:gd name="connsiteX26" fmla="*/ 411768 w 438900"/>
                <a:gd name="connsiteY26" fmla="*/ 27411 h 511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38900" h="511051">
                  <a:moveTo>
                    <a:pt x="41379" y="316778"/>
                  </a:moveTo>
                  <a:cubicBezTo>
                    <a:pt x="31696" y="258680"/>
                    <a:pt x="0" y="101296"/>
                    <a:pt x="41379" y="73709"/>
                  </a:cubicBezTo>
                  <a:cubicBezTo>
                    <a:pt x="83603" y="45559"/>
                    <a:pt x="55709" y="174205"/>
                    <a:pt x="64528" y="224180"/>
                  </a:cubicBezTo>
                  <a:cubicBezTo>
                    <a:pt x="69977" y="255059"/>
                    <a:pt x="78040" y="276292"/>
                    <a:pt x="87677" y="305203"/>
                  </a:cubicBezTo>
                  <a:cubicBezTo>
                    <a:pt x="79961" y="228038"/>
                    <a:pt x="67756" y="151191"/>
                    <a:pt x="64528" y="73709"/>
                  </a:cubicBezTo>
                  <a:cubicBezTo>
                    <a:pt x="63866" y="57815"/>
                    <a:pt x="61875" y="34525"/>
                    <a:pt x="76103" y="27411"/>
                  </a:cubicBezTo>
                  <a:cubicBezTo>
                    <a:pt x="87016" y="21955"/>
                    <a:pt x="85030" y="50225"/>
                    <a:pt x="87677" y="62135"/>
                  </a:cubicBezTo>
                  <a:cubicBezTo>
                    <a:pt x="108469" y="155700"/>
                    <a:pt x="82126" y="105894"/>
                    <a:pt x="122401" y="166307"/>
                  </a:cubicBezTo>
                  <a:cubicBezTo>
                    <a:pt x="126259" y="181740"/>
                    <a:pt x="129606" y="197310"/>
                    <a:pt x="133976" y="212606"/>
                  </a:cubicBezTo>
                  <a:cubicBezTo>
                    <a:pt x="163403" y="315597"/>
                    <a:pt x="141456" y="184519"/>
                    <a:pt x="157125" y="85284"/>
                  </a:cubicBezTo>
                  <a:cubicBezTo>
                    <a:pt x="160365" y="64761"/>
                    <a:pt x="172558" y="46702"/>
                    <a:pt x="180275" y="27411"/>
                  </a:cubicBezTo>
                  <a:cubicBezTo>
                    <a:pt x="184133" y="96859"/>
                    <a:pt x="185552" y="166486"/>
                    <a:pt x="191849" y="235755"/>
                  </a:cubicBezTo>
                  <a:cubicBezTo>
                    <a:pt x="193289" y="251598"/>
                    <a:pt x="193486" y="269632"/>
                    <a:pt x="203424" y="282054"/>
                  </a:cubicBezTo>
                  <a:cubicBezTo>
                    <a:pt x="211046" y="291581"/>
                    <a:pt x="226573" y="289770"/>
                    <a:pt x="238148" y="293628"/>
                  </a:cubicBezTo>
                  <a:cubicBezTo>
                    <a:pt x="242006" y="216464"/>
                    <a:pt x="243307" y="139129"/>
                    <a:pt x="249723" y="62135"/>
                  </a:cubicBezTo>
                  <a:cubicBezTo>
                    <a:pt x="251044" y="46282"/>
                    <a:pt x="259790" y="0"/>
                    <a:pt x="261298" y="15836"/>
                  </a:cubicBezTo>
                  <a:cubicBezTo>
                    <a:pt x="292972" y="348418"/>
                    <a:pt x="216508" y="220659"/>
                    <a:pt x="296022" y="339927"/>
                  </a:cubicBezTo>
                  <a:cubicBezTo>
                    <a:pt x="303738" y="328352"/>
                    <a:pt x="305530" y="307931"/>
                    <a:pt x="319171" y="305203"/>
                  </a:cubicBezTo>
                  <a:cubicBezTo>
                    <a:pt x="351893" y="298658"/>
                    <a:pt x="360156" y="347135"/>
                    <a:pt x="365470" y="363077"/>
                  </a:cubicBezTo>
                  <a:cubicBezTo>
                    <a:pt x="361612" y="301345"/>
                    <a:pt x="358828" y="239537"/>
                    <a:pt x="353895" y="177882"/>
                  </a:cubicBezTo>
                  <a:cubicBezTo>
                    <a:pt x="351109" y="143055"/>
                    <a:pt x="342320" y="108647"/>
                    <a:pt x="342320" y="73709"/>
                  </a:cubicBezTo>
                  <a:cubicBezTo>
                    <a:pt x="342320" y="61508"/>
                    <a:pt x="350543" y="96702"/>
                    <a:pt x="353895" y="108434"/>
                  </a:cubicBezTo>
                  <a:cubicBezTo>
                    <a:pt x="358265" y="123730"/>
                    <a:pt x="358356" y="140504"/>
                    <a:pt x="365470" y="154732"/>
                  </a:cubicBezTo>
                  <a:cubicBezTo>
                    <a:pt x="370350" y="164493"/>
                    <a:pt x="381802" y="169360"/>
                    <a:pt x="388619" y="177882"/>
                  </a:cubicBezTo>
                  <a:cubicBezTo>
                    <a:pt x="397309" y="188745"/>
                    <a:pt x="404052" y="201031"/>
                    <a:pt x="411768" y="212606"/>
                  </a:cubicBezTo>
                  <a:cubicBezTo>
                    <a:pt x="438900" y="511051"/>
                    <a:pt x="413623" y="239553"/>
                    <a:pt x="411768" y="189456"/>
                  </a:cubicBezTo>
                  <a:cubicBezTo>
                    <a:pt x="409769" y="135478"/>
                    <a:pt x="411768" y="81426"/>
                    <a:pt x="411768" y="27411"/>
                  </a:cubicBezTo>
                </a:path>
              </a:pathLst>
            </a:cu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cxnSp>
          <p:nvCxnSpPr>
            <p:cNvPr id="46" name="Прямая соединительная линия 45"/>
            <p:cNvCxnSpPr/>
            <p:nvPr/>
          </p:nvCxnSpPr>
          <p:spPr>
            <a:xfrm>
              <a:off x="6215074" y="3929066"/>
              <a:ext cx="128588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9" name="TextBox 48"/>
          <p:cNvSpPr txBox="1"/>
          <p:nvPr/>
        </p:nvSpPr>
        <p:spPr>
          <a:xfrm>
            <a:off x="357158" y="4572008"/>
            <a:ext cx="8358246" cy="1754326"/>
          </a:xfrm>
          <a:prstGeom prst="rect">
            <a:avLst/>
          </a:prstGeom>
          <a:noFill/>
        </p:spPr>
        <p:txBody>
          <a:bodyPr wrap="square" rtlCol="0">
            <a:spAutoFit/>
          </a:bodyPr>
          <a:lstStyle/>
          <a:p>
            <a:pPr algn="just"/>
            <a:r>
              <a:rPr lang="ru-RU" dirty="0" smtClean="0"/>
              <a:t>Предположим, что Х</a:t>
            </a:r>
            <a:r>
              <a:rPr lang="ru-RU" sz="1400" dirty="0" smtClean="0"/>
              <a:t>0</a:t>
            </a:r>
            <a:r>
              <a:rPr lang="ru-RU" dirty="0" smtClean="0"/>
              <a:t>…Х</a:t>
            </a:r>
            <a:r>
              <a:rPr lang="en-GB" dirty="0" err="1" smtClean="0"/>
              <a:t>i</a:t>
            </a:r>
            <a:r>
              <a:rPr lang="kk-KZ" dirty="0" smtClean="0"/>
              <a:t> изначально были в состоянии </a:t>
            </a:r>
            <a:r>
              <a:rPr lang="ru-RU" dirty="0" smtClean="0"/>
              <a:t>«</a:t>
            </a:r>
            <a:r>
              <a:rPr lang="kk-KZ" dirty="0" smtClean="0"/>
              <a:t>к</a:t>
            </a:r>
            <a:r>
              <a:rPr lang="ru-RU" dirty="0" smtClean="0"/>
              <a:t>» и затем поменяли  свое состояние на «</a:t>
            </a:r>
            <a:r>
              <a:rPr lang="en-GB" dirty="0" smtClean="0"/>
              <a:t>m</a:t>
            </a:r>
            <a:r>
              <a:rPr lang="ru-RU" dirty="0" smtClean="0"/>
              <a:t>».</a:t>
            </a:r>
          </a:p>
          <a:p>
            <a:pPr algn="just"/>
            <a:r>
              <a:rPr lang="en-GB" dirty="0" smtClean="0"/>
              <a:t>Y=</a:t>
            </a:r>
            <a:r>
              <a:rPr lang="ru-RU" dirty="0" smtClean="0"/>
              <a:t>«0» будет до тех пор, пока не переключат сигналы, а затем начинается «дребезг». На больших схемах он может быть многократным и достаточно длинным. Далее, через определенное время, схема переходит в стабильное состояние, например в «1». И заранее неизвестно, каким именно будет дребезг.</a:t>
            </a:r>
            <a:endParaRPr lang="ru-RU" dirty="0"/>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18909</TotalTime>
  <Words>2076</Words>
  <PresentationFormat>Экран (4:3)</PresentationFormat>
  <Paragraphs>409</Paragraphs>
  <Slides>19</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19</vt:i4>
      </vt:variant>
    </vt:vector>
  </HeadingPairs>
  <TitlesOfParts>
    <vt:vector size="20"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1</dc:creator>
  <cp:lastModifiedBy>Пользователь Windows</cp:lastModifiedBy>
  <cp:revision>21</cp:revision>
  <dcterms:created xsi:type="dcterms:W3CDTF">2024-11-01T06:20:59Z</dcterms:created>
  <dcterms:modified xsi:type="dcterms:W3CDTF">2025-01-27T07:03:41Z</dcterms:modified>
</cp:coreProperties>
</file>